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36"/>
  </p:notesMasterIdLst>
  <p:sldIdLst>
    <p:sldId id="353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15" r:id="rId26"/>
    <p:sldId id="406" r:id="rId27"/>
    <p:sldId id="407" r:id="rId28"/>
    <p:sldId id="408" r:id="rId29"/>
    <p:sldId id="414" r:id="rId30"/>
    <p:sldId id="409" r:id="rId31"/>
    <p:sldId id="411" r:id="rId32"/>
    <p:sldId id="412" r:id="rId33"/>
    <p:sldId id="413" r:id="rId34"/>
    <p:sldId id="3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0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>
            <a:extLst>
              <a:ext uri="{FF2B5EF4-FFF2-40B4-BE49-F238E27FC236}">
                <a16:creationId xmlns:a16="http://schemas.microsoft.com/office/drawing/2014/main" id="{E53EA893-A685-4A89-970A-C494ACC6B504}"/>
              </a:ext>
            </a:extLst>
          </p:cNvPr>
          <p:cNvGrpSpPr/>
          <p:nvPr userDrawn="1"/>
        </p:nvGrpSpPr>
        <p:grpSpPr>
          <a:xfrm>
            <a:off x="7158400" y="1612925"/>
            <a:ext cx="2481681" cy="3347722"/>
            <a:chOff x="4627391" y="760813"/>
            <a:chExt cx="2773533" cy="3741423"/>
          </a:xfrm>
        </p:grpSpPr>
        <p:sp>
          <p:nvSpPr>
            <p:cNvPr id="42" name="Freeform: Shape 134">
              <a:extLst>
                <a:ext uri="{FF2B5EF4-FFF2-40B4-BE49-F238E27FC236}">
                  <a16:creationId xmlns:a16="http://schemas.microsoft.com/office/drawing/2014/main" id="{D7297C0A-C466-449D-B7B3-B3261D545D30}"/>
                </a:ext>
              </a:extLst>
            </p:cNvPr>
            <p:cNvSpPr/>
            <p:nvPr/>
          </p:nvSpPr>
          <p:spPr>
            <a:xfrm>
              <a:off x="6892581" y="760813"/>
              <a:ext cx="203338" cy="81335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135">
              <a:extLst>
                <a:ext uri="{FF2B5EF4-FFF2-40B4-BE49-F238E27FC236}">
                  <a16:creationId xmlns:a16="http://schemas.microsoft.com/office/drawing/2014/main" id="{5E679789-D81C-4D55-BB06-F4D24BDB89DE}"/>
                </a:ext>
              </a:extLst>
            </p:cNvPr>
            <p:cNvSpPr/>
            <p:nvPr/>
          </p:nvSpPr>
          <p:spPr>
            <a:xfrm>
              <a:off x="7319589" y="1374892"/>
              <a:ext cx="81335" cy="203338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136">
              <a:extLst>
                <a:ext uri="{FF2B5EF4-FFF2-40B4-BE49-F238E27FC236}">
                  <a16:creationId xmlns:a16="http://schemas.microsoft.com/office/drawing/2014/main" id="{EA04216B-64C4-4665-BCD1-FDA058559DCE}"/>
                </a:ext>
              </a:extLst>
            </p:cNvPr>
            <p:cNvSpPr/>
            <p:nvPr/>
          </p:nvSpPr>
          <p:spPr>
            <a:xfrm>
              <a:off x="7319589" y="1195954"/>
              <a:ext cx="81335" cy="203338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137">
              <a:extLst>
                <a:ext uri="{FF2B5EF4-FFF2-40B4-BE49-F238E27FC236}">
                  <a16:creationId xmlns:a16="http://schemas.microsoft.com/office/drawing/2014/main" id="{3157B9F8-85B8-492C-9A22-D51AC3C9883C}"/>
                </a:ext>
              </a:extLst>
            </p:cNvPr>
            <p:cNvSpPr/>
            <p:nvPr/>
          </p:nvSpPr>
          <p:spPr>
            <a:xfrm>
              <a:off x="4627391" y="789278"/>
              <a:ext cx="2765399" cy="3700756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138">
              <a:extLst>
                <a:ext uri="{FF2B5EF4-FFF2-40B4-BE49-F238E27FC236}">
                  <a16:creationId xmlns:a16="http://schemas.microsoft.com/office/drawing/2014/main" id="{D3CC800D-F519-43E2-91E6-960A63B090C9}"/>
                </a:ext>
              </a:extLst>
            </p:cNvPr>
            <p:cNvSpPr/>
            <p:nvPr/>
          </p:nvSpPr>
          <p:spPr>
            <a:xfrm>
              <a:off x="4639593" y="801480"/>
              <a:ext cx="2724732" cy="3700756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45D8303B-26A1-4173-903D-4223F98808F8}"/>
                </a:ext>
              </a:extLst>
            </p:cNvPr>
            <p:cNvGrpSpPr/>
            <p:nvPr userDrawn="1"/>
          </p:nvGrpSpPr>
          <p:grpSpPr>
            <a:xfrm>
              <a:off x="4800601" y="1009650"/>
              <a:ext cx="2435248" cy="3163175"/>
              <a:chOff x="4920198" y="1122752"/>
              <a:chExt cx="2196053" cy="3050073"/>
            </a:xfrm>
          </p:grpSpPr>
          <p:sp>
            <p:nvSpPr>
              <p:cNvPr id="51" name="Freeform: Shape 139">
                <a:extLst>
                  <a:ext uri="{FF2B5EF4-FFF2-40B4-BE49-F238E27FC236}">
                    <a16:creationId xmlns:a16="http://schemas.microsoft.com/office/drawing/2014/main" id="{D616610D-1FC8-4BB6-8908-C2B40210021D}"/>
                  </a:ext>
                </a:extLst>
              </p:cNvPr>
              <p:cNvSpPr/>
              <p:nvPr/>
            </p:nvSpPr>
            <p:spPr>
              <a:xfrm>
                <a:off x="4920198" y="1122752"/>
                <a:ext cx="2196053" cy="3050073"/>
              </a:xfrm>
              <a:custGeom>
                <a:avLst/>
                <a:gdLst>
                  <a:gd name="connsiteX0" fmla="*/ 7144 w 514350"/>
                  <a:gd name="connsiteY0" fmla="*/ 7144 h 714375"/>
                  <a:gd name="connsiteX1" fmla="*/ 508159 w 514350"/>
                  <a:gd name="connsiteY1" fmla="*/ 7144 h 714375"/>
                  <a:gd name="connsiteX2" fmla="*/ 508159 w 514350"/>
                  <a:gd name="connsiteY2" fmla="*/ 711041 h 714375"/>
                  <a:gd name="connsiteX3" fmla="*/ 7144 w 514350"/>
                  <a:gd name="connsiteY3" fmla="*/ 711041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714375">
                    <a:moveTo>
                      <a:pt x="7144" y="7144"/>
                    </a:moveTo>
                    <a:lnTo>
                      <a:pt x="508159" y="7144"/>
                    </a:lnTo>
                    <a:lnTo>
                      <a:pt x="508159" y="711041"/>
                    </a:lnTo>
                    <a:lnTo>
                      <a:pt x="7144" y="71104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140">
                <a:extLst>
                  <a:ext uri="{FF2B5EF4-FFF2-40B4-BE49-F238E27FC236}">
                    <a16:creationId xmlns:a16="http://schemas.microsoft.com/office/drawing/2014/main" id="{27D7CE2E-3DB5-4DFF-84FA-A1DAC6ADF6C5}"/>
                  </a:ext>
                </a:extLst>
              </p:cNvPr>
              <p:cNvSpPr/>
              <p:nvPr/>
            </p:nvSpPr>
            <p:spPr>
              <a:xfrm>
                <a:off x="5650008" y="1151663"/>
                <a:ext cx="1446222" cy="3011495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up 141">
              <a:extLst>
                <a:ext uri="{FF2B5EF4-FFF2-40B4-BE49-F238E27FC236}">
                  <a16:creationId xmlns:a16="http://schemas.microsoft.com/office/drawing/2014/main" id="{2AF22A0C-02E8-45F3-AF8E-661B73FC0786}"/>
                </a:ext>
              </a:extLst>
            </p:cNvPr>
            <p:cNvGrpSpPr/>
            <p:nvPr/>
          </p:nvGrpSpPr>
          <p:grpSpPr>
            <a:xfrm>
              <a:off x="5928716" y="4246271"/>
              <a:ext cx="146484" cy="146484"/>
              <a:chOff x="6768693" y="6038239"/>
              <a:chExt cx="147969" cy="147969"/>
            </a:xfrm>
          </p:grpSpPr>
          <p:sp>
            <p:nvSpPr>
              <p:cNvPr id="49" name="Oval 142">
                <a:extLst>
                  <a:ext uri="{FF2B5EF4-FFF2-40B4-BE49-F238E27FC236}">
                    <a16:creationId xmlns:a16="http://schemas.microsoft.com/office/drawing/2014/main" id="{04B6B25B-A9E3-4318-80FA-1CF3981401C7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143">
                <a:extLst>
                  <a:ext uri="{FF2B5EF4-FFF2-40B4-BE49-F238E27FC236}">
                    <a16:creationId xmlns:a16="http://schemas.microsoft.com/office/drawing/2014/main" id="{A37DA7B4-D1D6-4626-BA3A-EF9EF8139428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C639B51-C4E0-4319-84F8-2CE10B5EDBA7}"/>
              </a:ext>
            </a:extLst>
          </p:cNvPr>
          <p:cNvGrpSpPr/>
          <p:nvPr userDrawn="1"/>
        </p:nvGrpSpPr>
        <p:grpSpPr>
          <a:xfrm>
            <a:off x="2551919" y="1612925"/>
            <a:ext cx="2481681" cy="3347722"/>
            <a:chOff x="4627391" y="760813"/>
            <a:chExt cx="2773533" cy="3741423"/>
          </a:xfrm>
        </p:grpSpPr>
        <p:sp>
          <p:nvSpPr>
            <p:cNvPr id="29" name="Freeform: Shape 134">
              <a:extLst>
                <a:ext uri="{FF2B5EF4-FFF2-40B4-BE49-F238E27FC236}">
                  <a16:creationId xmlns:a16="http://schemas.microsoft.com/office/drawing/2014/main" id="{AB4FE05E-0261-46AE-82AC-F97A63C91BFD}"/>
                </a:ext>
              </a:extLst>
            </p:cNvPr>
            <p:cNvSpPr/>
            <p:nvPr/>
          </p:nvSpPr>
          <p:spPr>
            <a:xfrm>
              <a:off x="6892581" y="760813"/>
              <a:ext cx="203338" cy="81335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135">
              <a:extLst>
                <a:ext uri="{FF2B5EF4-FFF2-40B4-BE49-F238E27FC236}">
                  <a16:creationId xmlns:a16="http://schemas.microsoft.com/office/drawing/2014/main" id="{6FCE97FF-D11B-4944-A08A-850081EB9B44}"/>
                </a:ext>
              </a:extLst>
            </p:cNvPr>
            <p:cNvSpPr/>
            <p:nvPr/>
          </p:nvSpPr>
          <p:spPr>
            <a:xfrm>
              <a:off x="7319589" y="1374892"/>
              <a:ext cx="81335" cy="203338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136">
              <a:extLst>
                <a:ext uri="{FF2B5EF4-FFF2-40B4-BE49-F238E27FC236}">
                  <a16:creationId xmlns:a16="http://schemas.microsoft.com/office/drawing/2014/main" id="{11D5200C-BE44-466A-8462-D90C53A0EB45}"/>
                </a:ext>
              </a:extLst>
            </p:cNvPr>
            <p:cNvSpPr/>
            <p:nvPr/>
          </p:nvSpPr>
          <p:spPr>
            <a:xfrm>
              <a:off x="7319589" y="1195954"/>
              <a:ext cx="81335" cy="203338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37">
              <a:extLst>
                <a:ext uri="{FF2B5EF4-FFF2-40B4-BE49-F238E27FC236}">
                  <a16:creationId xmlns:a16="http://schemas.microsoft.com/office/drawing/2014/main" id="{C51D28EB-CB4C-4C9A-A71F-19A0F799DEAC}"/>
                </a:ext>
              </a:extLst>
            </p:cNvPr>
            <p:cNvSpPr/>
            <p:nvPr/>
          </p:nvSpPr>
          <p:spPr>
            <a:xfrm>
              <a:off x="4627391" y="789278"/>
              <a:ext cx="2765399" cy="3700756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138">
              <a:extLst>
                <a:ext uri="{FF2B5EF4-FFF2-40B4-BE49-F238E27FC236}">
                  <a16:creationId xmlns:a16="http://schemas.microsoft.com/office/drawing/2014/main" id="{633835C3-C953-4D4F-B3C8-7790B5FD8663}"/>
                </a:ext>
              </a:extLst>
            </p:cNvPr>
            <p:cNvSpPr/>
            <p:nvPr/>
          </p:nvSpPr>
          <p:spPr>
            <a:xfrm>
              <a:off x="4639593" y="801480"/>
              <a:ext cx="2724732" cy="3700756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42777D6E-55CE-4E7B-AA02-43006186DB04}"/>
                </a:ext>
              </a:extLst>
            </p:cNvPr>
            <p:cNvGrpSpPr/>
            <p:nvPr userDrawn="1"/>
          </p:nvGrpSpPr>
          <p:grpSpPr>
            <a:xfrm>
              <a:off x="4800601" y="1009650"/>
              <a:ext cx="2435248" cy="3163175"/>
              <a:chOff x="4920198" y="1122752"/>
              <a:chExt cx="2196053" cy="3050073"/>
            </a:xfrm>
          </p:grpSpPr>
          <p:sp>
            <p:nvSpPr>
              <p:cNvPr id="38" name="Freeform: Shape 139">
                <a:extLst>
                  <a:ext uri="{FF2B5EF4-FFF2-40B4-BE49-F238E27FC236}">
                    <a16:creationId xmlns:a16="http://schemas.microsoft.com/office/drawing/2014/main" id="{93E03487-DFE2-4485-BCE8-B4177573C407}"/>
                  </a:ext>
                </a:extLst>
              </p:cNvPr>
              <p:cNvSpPr/>
              <p:nvPr/>
            </p:nvSpPr>
            <p:spPr>
              <a:xfrm>
                <a:off x="4920198" y="1122752"/>
                <a:ext cx="2196053" cy="3050073"/>
              </a:xfrm>
              <a:custGeom>
                <a:avLst/>
                <a:gdLst>
                  <a:gd name="connsiteX0" fmla="*/ 7144 w 514350"/>
                  <a:gd name="connsiteY0" fmla="*/ 7144 h 714375"/>
                  <a:gd name="connsiteX1" fmla="*/ 508159 w 514350"/>
                  <a:gd name="connsiteY1" fmla="*/ 7144 h 714375"/>
                  <a:gd name="connsiteX2" fmla="*/ 508159 w 514350"/>
                  <a:gd name="connsiteY2" fmla="*/ 711041 h 714375"/>
                  <a:gd name="connsiteX3" fmla="*/ 7144 w 514350"/>
                  <a:gd name="connsiteY3" fmla="*/ 711041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714375">
                    <a:moveTo>
                      <a:pt x="7144" y="7144"/>
                    </a:moveTo>
                    <a:lnTo>
                      <a:pt x="508159" y="7144"/>
                    </a:lnTo>
                    <a:lnTo>
                      <a:pt x="508159" y="711041"/>
                    </a:lnTo>
                    <a:lnTo>
                      <a:pt x="7144" y="71104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140">
                <a:extLst>
                  <a:ext uri="{FF2B5EF4-FFF2-40B4-BE49-F238E27FC236}">
                    <a16:creationId xmlns:a16="http://schemas.microsoft.com/office/drawing/2014/main" id="{9F6E5119-5F85-422B-B139-09DFA1605E73}"/>
                  </a:ext>
                </a:extLst>
              </p:cNvPr>
              <p:cNvSpPr/>
              <p:nvPr/>
            </p:nvSpPr>
            <p:spPr>
              <a:xfrm>
                <a:off x="5650008" y="1151663"/>
                <a:ext cx="1446222" cy="3011495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up 141">
              <a:extLst>
                <a:ext uri="{FF2B5EF4-FFF2-40B4-BE49-F238E27FC236}">
                  <a16:creationId xmlns:a16="http://schemas.microsoft.com/office/drawing/2014/main" id="{07EC6E34-2CE5-44D7-A5F8-61B7DFAEB348}"/>
                </a:ext>
              </a:extLst>
            </p:cNvPr>
            <p:cNvGrpSpPr/>
            <p:nvPr/>
          </p:nvGrpSpPr>
          <p:grpSpPr>
            <a:xfrm>
              <a:off x="5928716" y="4246271"/>
              <a:ext cx="146484" cy="146484"/>
              <a:chOff x="6768693" y="6038239"/>
              <a:chExt cx="147969" cy="147969"/>
            </a:xfrm>
          </p:grpSpPr>
          <p:sp>
            <p:nvSpPr>
              <p:cNvPr id="36" name="Oval 142">
                <a:extLst>
                  <a:ext uri="{FF2B5EF4-FFF2-40B4-BE49-F238E27FC236}">
                    <a16:creationId xmlns:a16="http://schemas.microsoft.com/office/drawing/2014/main" id="{40C53DB9-3C69-4066-AD7B-3048F1E5E511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143">
                <a:extLst>
                  <a:ext uri="{FF2B5EF4-FFF2-40B4-BE49-F238E27FC236}">
                    <a16:creationId xmlns:a16="http://schemas.microsoft.com/office/drawing/2014/main" id="{4EAFA1D7-1BA9-4700-88AD-DE1B6FBFBB11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681B43BA-C637-43A9-A0DB-73ADA1CDB1EE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464062" y="1871966"/>
            <a:ext cx="2020835" cy="2793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FB77A791-56F4-43F7-BBEE-85E4CFBD023A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715237" y="1853771"/>
            <a:ext cx="2038729" cy="2793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B793F621-E987-4FB1-B141-64B8A5E8CA88}"/>
              </a:ext>
            </a:extLst>
          </p:cNvPr>
          <p:cNvSpPr>
            <a:spLocks noGrp="1"/>
          </p:cNvSpPr>
          <p:nvPr userDrawn="1">
            <p:ph type="pic" idx="14" hasCustomPrompt="1"/>
          </p:nvPr>
        </p:nvSpPr>
        <p:spPr>
          <a:xfrm>
            <a:off x="4911237" y="1736196"/>
            <a:ext cx="2384085" cy="31225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B772E657-C5EB-498C-83CC-3F41F8BE4E5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110A850-0E2A-4812-B0DB-C628360D11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DDAB9721-C938-459F-98FF-8B29ED14CC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972" y="0"/>
            <a:ext cx="51293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F35618C-7A04-4377-BBF9-30F431902E10}"/>
              </a:ext>
            </a:extLst>
          </p:cNvPr>
          <p:cNvGrpSpPr/>
          <p:nvPr userDrawn="1"/>
        </p:nvGrpSpPr>
        <p:grpSpPr>
          <a:xfrm>
            <a:off x="8571403" y="1088986"/>
            <a:ext cx="2580306" cy="4655566"/>
            <a:chOff x="4789978" y="1099366"/>
            <a:chExt cx="2580306" cy="4655566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E2E822A5-FA3D-4709-89EA-2097E2C4D51D}"/>
                </a:ext>
              </a:extLst>
            </p:cNvPr>
            <p:cNvSpPr/>
            <p:nvPr/>
          </p:nvSpPr>
          <p:spPr>
            <a:xfrm>
              <a:off x="4793972" y="1099366"/>
              <a:ext cx="2573455" cy="4655566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2">
              <a:extLst>
                <a:ext uri="{FF2B5EF4-FFF2-40B4-BE49-F238E27FC236}">
                  <a16:creationId xmlns:a16="http://schemas.microsoft.com/office/drawing/2014/main" id="{3C44E972-ACB0-4B9C-AACD-5806656F2400}"/>
                </a:ext>
              </a:extLst>
            </p:cNvPr>
            <p:cNvSpPr/>
            <p:nvPr/>
          </p:nvSpPr>
          <p:spPr>
            <a:xfrm>
              <a:off x="4828452" y="1123785"/>
              <a:ext cx="2504495" cy="4606685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57678DC0-EED3-410A-B6C3-D4FA6AF42B8E}"/>
                </a:ext>
              </a:extLst>
            </p:cNvPr>
            <p:cNvSpPr/>
            <p:nvPr/>
          </p:nvSpPr>
          <p:spPr>
            <a:xfrm>
              <a:off x="4888657" y="1203120"/>
              <a:ext cx="2384085" cy="4448058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EF09ABAF-7072-4D83-90D0-941D7110692F}"/>
                </a:ext>
              </a:extLst>
            </p:cNvPr>
            <p:cNvSpPr/>
            <p:nvPr/>
          </p:nvSpPr>
          <p:spPr>
            <a:xfrm>
              <a:off x="4790433" y="1761624"/>
              <a:ext cx="18006" cy="158625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CC7368B6-5C9C-4B31-814F-9FFB7048F39B}"/>
                </a:ext>
              </a:extLst>
            </p:cNvPr>
            <p:cNvSpPr/>
            <p:nvPr/>
          </p:nvSpPr>
          <p:spPr>
            <a:xfrm>
              <a:off x="4790433" y="2101968"/>
              <a:ext cx="25137" cy="316382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50B86834-4EAC-436D-B0E2-BDCA56AE2150}"/>
                </a:ext>
              </a:extLst>
            </p:cNvPr>
            <p:cNvSpPr/>
            <p:nvPr/>
          </p:nvSpPr>
          <p:spPr>
            <a:xfrm>
              <a:off x="4790484" y="2124694"/>
              <a:ext cx="14213" cy="264940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2BAEE8F9-D9CF-414F-80EB-038A31B9245A}"/>
                </a:ext>
              </a:extLst>
            </p:cNvPr>
            <p:cNvSpPr/>
            <p:nvPr/>
          </p:nvSpPr>
          <p:spPr>
            <a:xfrm>
              <a:off x="4789978" y="2524437"/>
              <a:ext cx="25137" cy="316382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316C7492-D6A0-4407-AE0A-AE7ED0675AFE}"/>
                </a:ext>
              </a:extLst>
            </p:cNvPr>
            <p:cNvSpPr/>
            <p:nvPr/>
          </p:nvSpPr>
          <p:spPr>
            <a:xfrm>
              <a:off x="4789978" y="2547163"/>
              <a:ext cx="14213" cy="264940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42D3DF93-942A-4402-A7E3-8CC6E66489F4}"/>
                </a:ext>
              </a:extLst>
            </p:cNvPr>
            <p:cNvSpPr/>
            <p:nvPr/>
          </p:nvSpPr>
          <p:spPr>
            <a:xfrm>
              <a:off x="7345147" y="2208099"/>
              <a:ext cx="25137" cy="512047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5609B493-F18D-4BD6-B778-0B66A0A6CCCB}"/>
                </a:ext>
              </a:extLst>
            </p:cNvPr>
            <p:cNvSpPr/>
            <p:nvPr/>
          </p:nvSpPr>
          <p:spPr>
            <a:xfrm>
              <a:off x="7356071" y="2244908"/>
              <a:ext cx="14213" cy="428779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D6AD353E-F144-4960-BC70-F2B1DE89C5BF}"/>
                </a:ext>
              </a:extLst>
            </p:cNvPr>
            <p:cNvSpPr/>
            <p:nvPr/>
          </p:nvSpPr>
          <p:spPr>
            <a:xfrm>
              <a:off x="7349951" y="3279292"/>
              <a:ext cx="20333" cy="350907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AD5241A8-E993-4C82-960D-482D8F02F5D2}"/>
                </a:ext>
              </a:extLst>
            </p:cNvPr>
            <p:cNvSpPr/>
            <p:nvPr/>
          </p:nvSpPr>
          <p:spPr>
            <a:xfrm>
              <a:off x="7358753" y="3304487"/>
              <a:ext cx="11531" cy="293839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oup 1">
              <a:extLst>
                <a:ext uri="{FF2B5EF4-FFF2-40B4-BE49-F238E27FC236}">
                  <a16:creationId xmlns:a16="http://schemas.microsoft.com/office/drawing/2014/main" id="{D9A3AC5C-8BFF-4A04-A027-43A010EF7E6D}"/>
                </a:ext>
              </a:extLst>
            </p:cNvPr>
            <p:cNvGrpSpPr/>
            <p:nvPr userDrawn="1"/>
          </p:nvGrpSpPr>
          <p:grpSpPr>
            <a:xfrm>
              <a:off x="6503099" y="1178658"/>
              <a:ext cx="131097" cy="134444"/>
              <a:chOff x="6503099" y="1195231"/>
              <a:chExt cx="119701" cy="108213"/>
            </a:xfrm>
          </p:grpSpPr>
          <p:sp>
            <p:nvSpPr>
              <p:cNvPr id="17" name="Oval 26">
                <a:extLst>
                  <a:ext uri="{FF2B5EF4-FFF2-40B4-BE49-F238E27FC236}">
                    <a16:creationId xmlns:a16="http://schemas.microsoft.com/office/drawing/2014/main" id="{13D8B5F7-9B29-47A4-AE0A-F2EBC75D31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3099" y="1195231"/>
                <a:ext cx="119701" cy="10821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27">
                <a:extLst>
                  <a:ext uri="{FF2B5EF4-FFF2-40B4-BE49-F238E27FC236}">
                    <a16:creationId xmlns:a16="http://schemas.microsoft.com/office/drawing/2014/main" id="{AA294ED1-0734-42A2-B8B4-19B54008FD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10581" y="1201994"/>
                <a:ext cx="104739" cy="94686"/>
              </a:xfrm>
              <a:prstGeom prst="ellipse">
                <a:avLst/>
              </a:prstGeom>
              <a:solidFill>
                <a:srgbClr val="070808"/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28">
                <a:extLst>
                  <a:ext uri="{FF2B5EF4-FFF2-40B4-BE49-F238E27FC236}">
                    <a16:creationId xmlns:a16="http://schemas.microsoft.com/office/drawing/2014/main" id="{26D485AE-63AA-4F47-B0C9-270E413BB64D}"/>
                  </a:ext>
                </a:extLst>
              </p:cNvPr>
              <p:cNvSpPr/>
              <p:nvPr/>
            </p:nvSpPr>
            <p:spPr>
              <a:xfrm>
                <a:off x="6537065" y="1225936"/>
                <a:ext cx="51770" cy="4680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29">
                <a:extLst>
                  <a:ext uri="{FF2B5EF4-FFF2-40B4-BE49-F238E27FC236}">
                    <a16:creationId xmlns:a16="http://schemas.microsoft.com/office/drawing/2014/main" id="{E3B4163C-0A6D-4FC1-876B-789D33686FD5}"/>
                  </a:ext>
                </a:extLst>
              </p:cNvPr>
              <p:cNvSpPr/>
              <p:nvPr/>
            </p:nvSpPr>
            <p:spPr>
              <a:xfrm>
                <a:off x="6549220" y="1236925"/>
                <a:ext cx="27463" cy="24827"/>
              </a:xfrm>
              <a:prstGeom prst="ellipse">
                <a:avLst/>
              </a:prstGeom>
              <a:solidFill>
                <a:srgbClr val="081422"/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Graphic 2">
              <a:extLst>
                <a:ext uri="{FF2B5EF4-FFF2-40B4-BE49-F238E27FC236}">
                  <a16:creationId xmlns:a16="http://schemas.microsoft.com/office/drawing/2014/main" id="{D5485AC4-1023-49F6-B6B4-0CC516C4E6A3}"/>
                </a:ext>
              </a:extLst>
            </p:cNvPr>
            <p:cNvSpPr/>
            <p:nvPr userDrawn="1"/>
          </p:nvSpPr>
          <p:spPr>
            <a:xfrm flipH="1">
              <a:off x="4792220" y="1780535"/>
              <a:ext cx="9559" cy="120803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Picture Placeholder 33">
            <a:extLst>
              <a:ext uri="{FF2B5EF4-FFF2-40B4-BE49-F238E27FC236}">
                <a16:creationId xmlns:a16="http://schemas.microsoft.com/office/drawing/2014/main" id="{3A6473A0-14FF-476F-A7E5-996D23D9BD7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56745" y="1204970"/>
            <a:ext cx="2384085" cy="4448059"/>
          </a:xfrm>
          <a:custGeom>
            <a:avLst/>
            <a:gdLst>
              <a:gd name="connsiteX0" fmla="*/ 256439 w 2384085"/>
              <a:gd name="connsiteY0" fmla="*/ 0 h 4448059"/>
              <a:gd name="connsiteX1" fmla="*/ 483496 w 2384085"/>
              <a:gd name="connsiteY1" fmla="*/ 0 h 4448059"/>
              <a:gd name="connsiteX2" fmla="*/ 505506 w 2384085"/>
              <a:gd name="connsiteY2" fmla="*/ 18839 h 4448059"/>
              <a:gd name="connsiteX3" fmla="*/ 675825 w 2384085"/>
              <a:gd name="connsiteY3" fmla="*/ 164616 h 4448059"/>
              <a:gd name="connsiteX4" fmla="*/ 1697576 w 2384085"/>
              <a:gd name="connsiteY4" fmla="*/ 164616 h 4448059"/>
              <a:gd name="connsiteX5" fmla="*/ 1867894 w 2384085"/>
              <a:gd name="connsiteY5" fmla="*/ 18839 h 4448059"/>
              <a:gd name="connsiteX6" fmla="*/ 1889905 w 2384085"/>
              <a:gd name="connsiteY6" fmla="*/ 0 h 4448059"/>
              <a:gd name="connsiteX7" fmla="*/ 2127646 w 2384085"/>
              <a:gd name="connsiteY7" fmla="*/ 0 h 4448059"/>
              <a:gd name="connsiteX8" fmla="*/ 2384085 w 2384085"/>
              <a:gd name="connsiteY8" fmla="*/ 219488 h 4448059"/>
              <a:gd name="connsiteX9" fmla="*/ 2384085 w 2384085"/>
              <a:gd name="connsiteY9" fmla="*/ 4228571 h 4448059"/>
              <a:gd name="connsiteX10" fmla="*/ 2127646 w 2384085"/>
              <a:gd name="connsiteY10" fmla="*/ 4448059 h 4448059"/>
              <a:gd name="connsiteX11" fmla="*/ 256439 w 2384085"/>
              <a:gd name="connsiteY11" fmla="*/ 4448059 h 4448059"/>
              <a:gd name="connsiteX12" fmla="*/ 0 w 2384085"/>
              <a:gd name="connsiteY12" fmla="*/ 4228571 h 4448059"/>
              <a:gd name="connsiteX13" fmla="*/ 0 w 2384085"/>
              <a:gd name="connsiteY13" fmla="*/ 219488 h 4448059"/>
              <a:gd name="connsiteX14" fmla="*/ 256439 w 2384085"/>
              <a:gd name="connsiteY14" fmla="*/ 0 h 4448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84085" h="4448059">
                <a:moveTo>
                  <a:pt x="256439" y="0"/>
                </a:moveTo>
                <a:lnTo>
                  <a:pt x="483496" y="0"/>
                </a:lnTo>
                <a:cubicBezTo>
                  <a:pt x="495623" y="0"/>
                  <a:pt x="505506" y="8414"/>
                  <a:pt x="505506" y="18839"/>
                </a:cubicBezTo>
                <a:cubicBezTo>
                  <a:pt x="505506" y="99364"/>
                  <a:pt x="581797" y="164616"/>
                  <a:pt x="675825" y="164616"/>
                </a:cubicBezTo>
                <a:lnTo>
                  <a:pt x="1697576" y="164616"/>
                </a:lnTo>
                <a:cubicBezTo>
                  <a:pt x="1791657" y="164616"/>
                  <a:pt x="1867894" y="99318"/>
                  <a:pt x="1867894" y="18839"/>
                </a:cubicBezTo>
                <a:cubicBezTo>
                  <a:pt x="1867894" y="8460"/>
                  <a:pt x="1877724" y="0"/>
                  <a:pt x="1889905" y="0"/>
                </a:cubicBezTo>
                <a:lnTo>
                  <a:pt x="2127646" y="0"/>
                </a:lnTo>
                <a:cubicBezTo>
                  <a:pt x="2269275" y="0"/>
                  <a:pt x="2384085" y="98267"/>
                  <a:pt x="2384085" y="219488"/>
                </a:cubicBezTo>
                <a:lnTo>
                  <a:pt x="2384085" y="4228571"/>
                </a:lnTo>
                <a:cubicBezTo>
                  <a:pt x="2384085" y="4349792"/>
                  <a:pt x="2269275" y="4448059"/>
                  <a:pt x="2127646" y="4448059"/>
                </a:cubicBezTo>
                <a:lnTo>
                  <a:pt x="256439" y="4448059"/>
                </a:lnTo>
                <a:cubicBezTo>
                  <a:pt x="114810" y="4448059"/>
                  <a:pt x="0" y="4349792"/>
                  <a:pt x="0" y="4228571"/>
                </a:cubicBezTo>
                <a:lnTo>
                  <a:pt x="0" y="219488"/>
                </a:lnTo>
                <a:cubicBezTo>
                  <a:pt x="0" y="98267"/>
                  <a:pt x="114810" y="0"/>
                  <a:pt x="25643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249BBEF-8EEB-4970-B983-686C1121634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23957" y="1362066"/>
            <a:ext cx="1720091" cy="1720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A8800E0-E431-4436-87E7-160B26276F7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56409" y="4067345"/>
            <a:ext cx="1586755" cy="15869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C48E646-376C-4D82-AB8C-346544C615F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554917" y="4067345"/>
            <a:ext cx="1586755" cy="15869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4A620A3-0C1F-46E6-9F56-69D9E8BEB5F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353425" y="4067345"/>
            <a:ext cx="1586755" cy="15869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9">
            <a:extLst>
              <a:ext uri="{FF2B5EF4-FFF2-40B4-BE49-F238E27FC236}">
                <a16:creationId xmlns:a16="http://schemas.microsoft.com/office/drawing/2014/main" id="{DBB3EB46-3A96-4C94-B32D-3919B93474C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21441" y="1309036"/>
            <a:ext cx="6921422" cy="5032620"/>
          </a:xfrm>
          <a:custGeom>
            <a:avLst/>
            <a:gdLst>
              <a:gd name="connsiteX0" fmla="*/ 5771583 w 6921422"/>
              <a:gd name="connsiteY0" fmla="*/ 2239635 h 5032620"/>
              <a:gd name="connsiteX1" fmla="*/ 6921422 w 6921422"/>
              <a:gd name="connsiteY1" fmla="*/ 3882781 h 5032620"/>
              <a:gd name="connsiteX2" fmla="*/ 5278276 w 6921422"/>
              <a:gd name="connsiteY2" fmla="*/ 5032620 h 5032620"/>
              <a:gd name="connsiteX3" fmla="*/ 4128437 w 6921422"/>
              <a:gd name="connsiteY3" fmla="*/ 3389474 h 5032620"/>
              <a:gd name="connsiteX4" fmla="*/ 2856046 w 6921422"/>
              <a:gd name="connsiteY4" fmla="*/ 1717648 h 5032620"/>
              <a:gd name="connsiteX5" fmla="*/ 4005885 w 6921422"/>
              <a:gd name="connsiteY5" fmla="*/ 3360794 h 5032620"/>
              <a:gd name="connsiteX6" fmla="*/ 2362739 w 6921422"/>
              <a:gd name="connsiteY6" fmla="*/ 4510633 h 5032620"/>
              <a:gd name="connsiteX7" fmla="*/ 1212900 w 6921422"/>
              <a:gd name="connsiteY7" fmla="*/ 2867486 h 5032620"/>
              <a:gd name="connsiteX8" fmla="*/ 4558683 w 6921422"/>
              <a:gd name="connsiteY8" fmla="*/ 521989 h 5032620"/>
              <a:gd name="connsiteX9" fmla="*/ 5708522 w 6921422"/>
              <a:gd name="connsiteY9" fmla="*/ 2165135 h 5032620"/>
              <a:gd name="connsiteX10" fmla="*/ 4065376 w 6921422"/>
              <a:gd name="connsiteY10" fmla="*/ 3314974 h 5032620"/>
              <a:gd name="connsiteX11" fmla="*/ 2915537 w 6921422"/>
              <a:gd name="connsiteY11" fmla="*/ 1671827 h 5032620"/>
              <a:gd name="connsiteX12" fmla="*/ 1643146 w 6921422"/>
              <a:gd name="connsiteY12" fmla="*/ 0 h 5032620"/>
              <a:gd name="connsiteX13" fmla="*/ 2792985 w 6921422"/>
              <a:gd name="connsiteY13" fmla="*/ 1643146 h 5032620"/>
              <a:gd name="connsiteX14" fmla="*/ 1149839 w 6921422"/>
              <a:gd name="connsiteY14" fmla="*/ 2792985 h 5032620"/>
              <a:gd name="connsiteX15" fmla="*/ 0 w 6921422"/>
              <a:gd name="connsiteY15" fmla="*/ 1149839 h 503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21422" h="5032620">
                <a:moveTo>
                  <a:pt x="5771583" y="2239635"/>
                </a:moveTo>
                <a:lnTo>
                  <a:pt x="6921422" y="3882781"/>
                </a:lnTo>
                <a:lnTo>
                  <a:pt x="5278276" y="5032620"/>
                </a:lnTo>
                <a:lnTo>
                  <a:pt x="4128437" y="3389474"/>
                </a:lnTo>
                <a:close/>
                <a:moveTo>
                  <a:pt x="2856046" y="1717648"/>
                </a:moveTo>
                <a:lnTo>
                  <a:pt x="4005885" y="3360794"/>
                </a:lnTo>
                <a:lnTo>
                  <a:pt x="2362739" y="4510633"/>
                </a:lnTo>
                <a:lnTo>
                  <a:pt x="1212900" y="2867486"/>
                </a:lnTo>
                <a:close/>
                <a:moveTo>
                  <a:pt x="4558683" y="521989"/>
                </a:moveTo>
                <a:lnTo>
                  <a:pt x="5708522" y="2165135"/>
                </a:lnTo>
                <a:lnTo>
                  <a:pt x="4065376" y="3314974"/>
                </a:lnTo>
                <a:lnTo>
                  <a:pt x="2915537" y="1671827"/>
                </a:lnTo>
                <a:close/>
                <a:moveTo>
                  <a:pt x="1643146" y="0"/>
                </a:moveTo>
                <a:lnTo>
                  <a:pt x="2792985" y="1643146"/>
                </a:lnTo>
                <a:lnTo>
                  <a:pt x="1149839" y="2792985"/>
                </a:lnTo>
                <a:lnTo>
                  <a:pt x="0" y="11498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Freeform: Shape 26">
            <a:extLst>
              <a:ext uri="{FF2B5EF4-FFF2-40B4-BE49-F238E27FC236}">
                <a16:creationId xmlns:a16="http://schemas.microsoft.com/office/drawing/2014/main" id="{E09A9CB7-833E-4E2D-A4FB-38C46240DCF6}"/>
              </a:ext>
            </a:extLst>
          </p:cNvPr>
          <p:cNvSpPr/>
          <p:nvPr userDrawn="1"/>
        </p:nvSpPr>
        <p:spPr>
          <a:xfrm>
            <a:off x="0" y="2475387"/>
            <a:ext cx="2708047" cy="3335839"/>
          </a:xfrm>
          <a:custGeom>
            <a:avLst/>
            <a:gdLst>
              <a:gd name="connsiteX0" fmla="*/ 0 w 2708047"/>
              <a:gd name="connsiteY0" fmla="*/ 0 h 3335839"/>
              <a:gd name="connsiteX1" fmla="*/ 347734 w 2708047"/>
              <a:gd name="connsiteY1" fmla="*/ 0 h 3335839"/>
              <a:gd name="connsiteX2" fmla="*/ 2708047 w 2708047"/>
              <a:gd name="connsiteY2" fmla="*/ 3335839 h 3335839"/>
              <a:gd name="connsiteX3" fmla="*/ 0 w 2708047"/>
              <a:gd name="connsiteY3" fmla="*/ 3335839 h 333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047" h="3335839">
                <a:moveTo>
                  <a:pt x="0" y="0"/>
                </a:moveTo>
                <a:lnTo>
                  <a:pt x="347734" y="0"/>
                </a:lnTo>
                <a:lnTo>
                  <a:pt x="2708047" y="3335839"/>
                </a:lnTo>
                <a:lnTo>
                  <a:pt x="0" y="333583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14">
            <a:extLst>
              <a:ext uri="{FF2B5EF4-FFF2-40B4-BE49-F238E27FC236}">
                <a16:creationId xmlns:a16="http://schemas.microsoft.com/office/drawing/2014/main" id="{AE7E2764-1D53-44D1-B63F-D8C179E7EFAE}"/>
              </a:ext>
            </a:extLst>
          </p:cNvPr>
          <p:cNvSpPr/>
          <p:nvPr userDrawn="1"/>
        </p:nvSpPr>
        <p:spPr>
          <a:xfrm>
            <a:off x="5037782" y="1819635"/>
            <a:ext cx="7154218" cy="3335839"/>
          </a:xfrm>
          <a:custGeom>
            <a:avLst/>
            <a:gdLst>
              <a:gd name="connsiteX0" fmla="*/ 0 w 7154218"/>
              <a:gd name="connsiteY0" fmla="*/ 0 h 3335839"/>
              <a:gd name="connsiteX1" fmla="*/ 7154218 w 7154218"/>
              <a:gd name="connsiteY1" fmla="*/ 0 h 3335839"/>
              <a:gd name="connsiteX2" fmla="*/ 7154218 w 7154218"/>
              <a:gd name="connsiteY2" fmla="*/ 3335839 h 3335839"/>
              <a:gd name="connsiteX3" fmla="*/ 2360312 w 7154218"/>
              <a:gd name="connsiteY3" fmla="*/ 3335839 h 333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4218" h="3335839">
                <a:moveTo>
                  <a:pt x="0" y="0"/>
                </a:moveTo>
                <a:lnTo>
                  <a:pt x="7154218" y="0"/>
                </a:lnTo>
                <a:lnTo>
                  <a:pt x="7154218" y="3335839"/>
                </a:lnTo>
                <a:lnTo>
                  <a:pt x="2360312" y="333583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393F0DD-D8C9-48C1-B7E4-7E987135D41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87337" y="1254229"/>
            <a:ext cx="11504663" cy="29955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9" r:id="rId13"/>
    <p:sldLayoutId id="2147483686" r:id="rId14"/>
    <p:sldLayoutId id="2147483688" r:id="rId15"/>
    <p:sldLayoutId id="2147483687" r:id="rId16"/>
    <p:sldLayoutId id="2147483671" r:id="rId17"/>
    <p:sldLayoutId id="214748367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emaiorcrea.asociaci&#243;n@gmail.co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maiorcrea.es/" TargetMode="External"/><Relationship Id="rId2" Type="http://schemas.openxmlformats.org/officeDocument/2006/relationships/hyperlink" Target="mailto:Demaiorcrea.asociaci&#243;n@gmail.com" TargetMode="Externa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6D7ED02-CE3F-3EFB-C43F-95A82AA10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33" y="646082"/>
            <a:ext cx="2999525" cy="1877202"/>
          </a:xfrm>
          <a:prstGeom prst="rect">
            <a:avLst/>
          </a:prstGeom>
        </p:spPr>
      </p:pic>
      <p:sp>
        <p:nvSpPr>
          <p:cNvPr id="3" name="Caixa de texto 2">
            <a:extLst>
              <a:ext uri="{FF2B5EF4-FFF2-40B4-BE49-F238E27FC236}">
                <a16:creationId xmlns:a16="http://schemas.microsoft.com/office/drawing/2014/main" id="{03A1F35F-944A-90D1-1973-9512548937C2}"/>
              </a:ext>
            </a:extLst>
          </p:cNvPr>
          <p:cNvSpPr txBox="1"/>
          <p:nvPr/>
        </p:nvSpPr>
        <p:spPr>
          <a:xfrm>
            <a:off x="3139645" y="6008226"/>
            <a:ext cx="591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MEMORIA 2022-2023-2024</a:t>
            </a:r>
            <a:endParaRPr lang="el-G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1663423" y="314150"/>
            <a:ext cx="886515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</a:p>
          <a:p>
            <a:pPr algn="ctr"/>
            <a:endParaRPr lang="es-ES" sz="3200" b="1" dirty="0">
              <a:solidFill>
                <a:schemeClr val="bg1"/>
              </a:solidFill>
            </a:endParaRPr>
          </a:p>
          <a:p>
            <a:pPr algn="ctr"/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Presencia en “Chanfaina </a:t>
            </a:r>
            <a:r>
              <a:rPr lang="es-ES" sz="28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Lab</a:t>
            </a:r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 </a:t>
            </a:r>
          </a:p>
          <a:p>
            <a:pPr algn="ctr"/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en San Sadurniño</a:t>
            </a:r>
            <a:endParaRPr lang="es-ES" sz="2800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3" name="Imaxe 2">
            <a:extLst>
              <a:ext uri="{FF2B5EF4-FFF2-40B4-BE49-F238E27FC236}">
                <a16:creationId xmlns:a16="http://schemas.microsoft.com/office/drawing/2014/main" id="{699A53CC-B994-B45E-F91A-104583284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95" y="2441209"/>
            <a:ext cx="4523624" cy="2542252"/>
          </a:xfrm>
          <a:prstGeom prst="rect">
            <a:avLst/>
          </a:prstGeom>
        </p:spPr>
      </p:pic>
      <p:pic>
        <p:nvPicPr>
          <p:cNvPr id="4" name="Imaxe 3">
            <a:extLst>
              <a:ext uri="{FF2B5EF4-FFF2-40B4-BE49-F238E27FC236}">
                <a16:creationId xmlns:a16="http://schemas.microsoft.com/office/drawing/2014/main" id="{BE953802-8E20-D340-2B1C-B61B0362F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444" y="2441209"/>
            <a:ext cx="5505750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467932" y="391423"/>
            <a:ext cx="11256136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</a:p>
          <a:p>
            <a:pPr algn="ctr"/>
            <a:endParaRPr lang="es-ES" sz="3200" b="1" dirty="0">
              <a:solidFill>
                <a:schemeClr val="bg1"/>
              </a:solidFill>
            </a:endParaRP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Reunión de la Junta Directiva: varios asuntos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31 de marzo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	Reunión de la Asamblea General: </a:t>
            </a: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aprobación de cuentas, incorporación socios honor y aprobación del </a:t>
            </a: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Reglamento de Régimen interno.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21 de abril 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</p:spTree>
    <p:extLst>
      <p:ext uri="{BB962C8B-B14F-4D97-AF65-F5344CB8AC3E}">
        <p14:creationId xmlns:p14="http://schemas.microsoft.com/office/powerpoint/2010/main" val="17000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467932" y="405769"/>
            <a:ext cx="11256136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Inicio preproducción del corto. </a:t>
            </a: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“Un violín para Ana”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Producción de la Asociación DMC. 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	.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mayo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2" name="Imaxe 1">
            <a:extLst>
              <a:ext uri="{FF2B5EF4-FFF2-40B4-BE49-F238E27FC236}">
                <a16:creationId xmlns:a16="http://schemas.microsoft.com/office/drawing/2014/main" id="{DA44FB1F-4B58-F8EE-AF66-51890145A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334" y="3025906"/>
            <a:ext cx="4153331" cy="28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0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467932" y="359469"/>
            <a:ext cx="11256136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Exposición </a:t>
            </a:r>
            <a:r>
              <a:rPr lang="es-ES" sz="32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Buxaiverso</a:t>
            </a: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(O Universo das  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Buxainas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)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	.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mayo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3" name="Imaxe 2">
            <a:extLst>
              <a:ext uri="{FF2B5EF4-FFF2-40B4-BE49-F238E27FC236}">
                <a16:creationId xmlns:a16="http://schemas.microsoft.com/office/drawing/2014/main" id="{89E97A8A-BCA1-F355-C2DB-8A8A5180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86" y="2547649"/>
            <a:ext cx="4042768" cy="3034001"/>
          </a:xfrm>
          <a:prstGeom prst="rect">
            <a:avLst/>
          </a:prstGeom>
        </p:spPr>
      </p:pic>
      <p:pic>
        <p:nvPicPr>
          <p:cNvPr id="4" name="Imaxe 3">
            <a:extLst>
              <a:ext uri="{FF2B5EF4-FFF2-40B4-BE49-F238E27FC236}">
                <a16:creationId xmlns:a16="http://schemas.microsoft.com/office/drawing/2014/main" id="{A1176066-59CA-E4A1-915A-911821769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026" y="2547649"/>
            <a:ext cx="4045335" cy="30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05605"/>
            <a:ext cx="1450590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Prestreno para los Asociados </a:t>
            </a:r>
          </a:p>
          <a:p>
            <a:pPr algn="ctr"/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“Curros, </a:t>
            </a:r>
            <a:r>
              <a:rPr lang="es-ES" sz="40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unha</a:t>
            </a:r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Mirada de </a:t>
            </a:r>
            <a:r>
              <a:rPr lang="es-ES" sz="40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Pedra</a:t>
            </a:r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Producido por Asociación DMC.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	.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21 de junio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</p:spTree>
    <p:extLst>
      <p:ext uri="{BB962C8B-B14F-4D97-AF65-F5344CB8AC3E}">
        <p14:creationId xmlns:p14="http://schemas.microsoft.com/office/powerpoint/2010/main" val="158727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17180"/>
            <a:ext cx="1450590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Prestreno para los Asociados </a:t>
            </a:r>
          </a:p>
          <a:p>
            <a:pPr algn="ctr"/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“Curros, </a:t>
            </a:r>
            <a:r>
              <a:rPr lang="es-ES" sz="40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unha</a:t>
            </a:r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Mirada de </a:t>
            </a:r>
            <a:r>
              <a:rPr lang="es-ES" sz="40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Pedra</a:t>
            </a:r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Producido por Asociación DMC.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	.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21 de junio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2" name="Imaxe 1">
            <a:extLst>
              <a:ext uri="{FF2B5EF4-FFF2-40B4-BE49-F238E27FC236}">
                <a16:creationId xmlns:a16="http://schemas.microsoft.com/office/drawing/2014/main" id="{79E9A3A0-B7B9-0923-830B-4BE605B1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59" y="1086636"/>
            <a:ext cx="7367281" cy="41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17180"/>
            <a:ext cx="14505904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junio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3" name="Imaxe 2">
            <a:extLst>
              <a:ext uri="{FF2B5EF4-FFF2-40B4-BE49-F238E27FC236}">
                <a16:creationId xmlns:a16="http://schemas.microsoft.com/office/drawing/2014/main" id="{9A43971E-336B-12CC-599F-B5E6ED11F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911" y="1720387"/>
            <a:ext cx="5615188" cy="3182313"/>
          </a:xfrm>
          <a:prstGeom prst="rect">
            <a:avLst/>
          </a:prstGeom>
        </p:spPr>
      </p:pic>
      <p:pic>
        <p:nvPicPr>
          <p:cNvPr id="4" name="Imaxe 3">
            <a:extLst>
              <a:ext uri="{FF2B5EF4-FFF2-40B4-BE49-F238E27FC236}">
                <a16:creationId xmlns:a16="http://schemas.microsoft.com/office/drawing/2014/main" id="{54113BB6-D5D5-EAC2-1444-03557FCDF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02" y="1731572"/>
            <a:ext cx="5615188" cy="31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17180"/>
            <a:ext cx="14505904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  <a:endParaRPr lang="es-ES" sz="4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Reunión en Santiago  </a:t>
            </a: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Caxato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 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Proxecto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Europeo de Erasmus +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2400" i="1" dirty="0">
                <a:solidFill>
                  <a:schemeClr val="bg1"/>
                </a:solidFill>
                <a:latin typeface="Book Antiqua" panose="02040602050305030304" pitchFamily="18" charset="0"/>
              </a:rPr>
              <a:t>La Asociación DMC, colabora realizando la producción de un cortometraje</a:t>
            </a:r>
            <a:r>
              <a:rPr lang="es-ES" sz="2400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agosto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2" name="Imaxe 1">
            <a:extLst>
              <a:ext uri="{FF2B5EF4-FFF2-40B4-BE49-F238E27FC236}">
                <a16:creationId xmlns:a16="http://schemas.microsoft.com/office/drawing/2014/main" id="{5FCC804D-797F-D9FB-3AAD-1508868AB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448" y="2078180"/>
            <a:ext cx="4825103" cy="3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17180"/>
            <a:ext cx="14505904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  <a:endParaRPr lang="es-ES" sz="4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Participación de Manolo Gómez, en el  Festival </a:t>
            </a: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“Chanfaina </a:t>
            </a:r>
            <a:r>
              <a:rPr lang="es-ES" sz="24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Lab</a:t>
            </a:r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 </a:t>
            </a:r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para la realización </a:t>
            </a:r>
          </a:p>
          <a:p>
            <a:pPr algn="ctr"/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del cortometraje Producido por la Asociación DMC</a:t>
            </a:r>
          </a:p>
          <a:p>
            <a:pPr algn="ctr"/>
            <a:r>
              <a:rPr lang="es-ES" sz="36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</a:t>
            </a:r>
            <a:r>
              <a:rPr lang="es-ES" sz="36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ikigai</a:t>
            </a:r>
            <a:r>
              <a:rPr lang="es-ES" sz="36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en Sansa”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setiembre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3" name="Imaxe 2">
            <a:extLst>
              <a:ext uri="{FF2B5EF4-FFF2-40B4-BE49-F238E27FC236}">
                <a16:creationId xmlns:a16="http://schemas.microsoft.com/office/drawing/2014/main" id="{C93B1292-6356-132E-4041-936AFFFAB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62" y="2866390"/>
            <a:ext cx="5102276" cy="28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17180"/>
            <a:ext cx="14505904" cy="975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  <a:endParaRPr lang="es-ES" sz="4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Inicio de  3 preproducciones de cortometrajes/mediometrajes</a:t>
            </a:r>
          </a:p>
          <a:p>
            <a:pPr algn="ctr"/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Producidos por la Asociación DMC:</a:t>
            </a:r>
            <a:endParaRPr lang="es-ES" sz="28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“Alfonso Tellado, A luz 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dun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Faro”.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setiembre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2" name="Imaxe 1">
            <a:extLst>
              <a:ext uri="{FF2B5EF4-FFF2-40B4-BE49-F238E27FC236}">
                <a16:creationId xmlns:a16="http://schemas.microsoft.com/office/drawing/2014/main" id="{8463104E-4CCD-79A7-46CF-D1C2FB770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650" y="2722150"/>
            <a:ext cx="2926334" cy="2194750"/>
          </a:xfrm>
          <a:prstGeom prst="rect">
            <a:avLst/>
          </a:prstGeom>
        </p:spPr>
      </p:pic>
      <p:pic>
        <p:nvPicPr>
          <p:cNvPr id="4" name="Imaxe 3">
            <a:extLst>
              <a:ext uri="{FF2B5EF4-FFF2-40B4-BE49-F238E27FC236}">
                <a16:creationId xmlns:a16="http://schemas.microsoft.com/office/drawing/2014/main" id="{ECEB393A-47E4-258C-90D0-DC6CB6DF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157" y="2832976"/>
            <a:ext cx="4107686" cy="3082917"/>
          </a:xfrm>
          <a:prstGeom prst="rect">
            <a:avLst/>
          </a:prstGeom>
        </p:spPr>
      </p:pic>
      <p:pic>
        <p:nvPicPr>
          <p:cNvPr id="5" name="Imaxe 4">
            <a:extLst>
              <a:ext uri="{FF2B5EF4-FFF2-40B4-BE49-F238E27FC236}">
                <a16:creationId xmlns:a16="http://schemas.microsoft.com/office/drawing/2014/main" id="{5E082548-D5DA-D3F0-BCA9-41C692A58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16" y="2794921"/>
            <a:ext cx="2883658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0AC950-80D3-06BF-1663-F340070E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" y="-838352"/>
            <a:ext cx="12183881" cy="81171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1FC27AD-2AD2-FFD2-F07B-17D7BC7F3D1B}"/>
              </a:ext>
            </a:extLst>
          </p:cNvPr>
          <p:cNvSpPr txBox="1"/>
          <p:nvPr/>
        </p:nvSpPr>
        <p:spPr>
          <a:xfrm>
            <a:off x="1289430" y="326868"/>
            <a:ext cx="9613140" cy="620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40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Constitución de la Asociación</a:t>
            </a:r>
            <a:r>
              <a:rPr lang="es-ES" sz="3200" b="1" i="1" kern="1200" dirty="0"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8 de julio </a:t>
            </a:r>
            <a:r>
              <a:rPr lang="es-ES" sz="2800" b="1" i="1" kern="1200" dirty="0">
                <a:solidFill>
                  <a:schemeClr val="bg1"/>
                </a:solidFill>
                <a:effectLst/>
                <a:latin typeface="Book Antiqua" panose="02040602050305030304" pitchFamily="18" charset="0"/>
              </a:rPr>
              <a:t> </a:t>
            </a:r>
          </a:p>
          <a:p>
            <a:pPr algn="ctr">
              <a:spcBef>
                <a:spcPts val="530"/>
              </a:spcBef>
            </a:pPr>
            <a:r>
              <a:rPr lang="es-ES" sz="2400" b="1" i="1" kern="1200" dirty="0">
                <a:solidFill>
                  <a:schemeClr val="bg1"/>
                </a:solidFill>
                <a:effectLst/>
                <a:latin typeface="Book Antiqua" panose="02040602050305030304" pitchFamily="18" charset="0"/>
              </a:rPr>
              <a:t>Elaboración documento planteamiento DMC </a:t>
            </a:r>
          </a:p>
          <a:p>
            <a:pPr algn="ctr">
              <a:spcBef>
                <a:spcPts val="530"/>
              </a:spcBef>
            </a:pPr>
            <a:r>
              <a:rPr lang="es-ES" sz="3200" b="1" i="1" kern="1200" dirty="0"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“Future </a:t>
            </a:r>
            <a:r>
              <a:rPr lang="es-ES" sz="3200" b="1" i="1" kern="1200" dirty="0" err="1"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Lab</a:t>
            </a:r>
            <a:r>
              <a:rPr lang="es-ES" sz="3200" b="1" i="1" kern="1200" dirty="0"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”</a:t>
            </a:r>
          </a:p>
          <a:p>
            <a:pPr algn="ctr">
              <a:spcBef>
                <a:spcPts val="530"/>
              </a:spcBef>
            </a:pPr>
            <a:r>
              <a:rPr lang="es-ES" sz="2400" b="1" i="1" kern="1200" dirty="0">
                <a:solidFill>
                  <a:schemeClr val="bg1"/>
                </a:solidFill>
                <a:effectLst/>
                <a:latin typeface="Book Antiqua" panose="02040602050305030304" pitchFamily="18" charset="0"/>
              </a:rPr>
              <a:t>Creación dirección correo electrónico </a:t>
            </a:r>
          </a:p>
          <a:p>
            <a:pPr algn="ctr">
              <a:spcBef>
                <a:spcPts val="530"/>
              </a:spcBef>
            </a:pP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  <a:hlinkClick r:id="rId3"/>
              </a:rPr>
              <a:t>d</a:t>
            </a:r>
            <a:r>
              <a:rPr lang="es-ES" sz="3200" b="1" i="1" kern="1200" dirty="0">
                <a:solidFill>
                  <a:srgbClr val="FFFF00"/>
                </a:solidFill>
                <a:effectLst/>
                <a:latin typeface="Book Antiqua" panose="02040602050305030304" pitchFamily="18" charset="0"/>
                <a:hlinkClick r:id="rId3"/>
              </a:rPr>
              <a:t>emaiorcrea.asociación@gmail.com</a:t>
            </a:r>
            <a:endParaRPr lang="es-ES" sz="3200" b="1" i="1" kern="1200" dirty="0">
              <a:solidFill>
                <a:srgbClr val="FFFF00"/>
              </a:solidFill>
              <a:effectLst/>
              <a:latin typeface="Book Antiqua" panose="02040602050305030304" pitchFamily="18" charset="0"/>
            </a:endParaRPr>
          </a:p>
          <a:p>
            <a:pPr algn="ctr">
              <a:spcBef>
                <a:spcPts val="530"/>
              </a:spcBef>
            </a:pPr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>
              <a:spcBef>
                <a:spcPts val="530"/>
              </a:spcBef>
            </a:pPr>
            <a:endParaRPr lang="es-ES" sz="3200" b="1" i="1" kern="1200" dirty="0">
              <a:solidFill>
                <a:srgbClr val="FFFF00"/>
              </a:solidFill>
              <a:effectLst/>
              <a:latin typeface="Book Antiqua" panose="02040602050305030304" pitchFamily="18" charset="0"/>
            </a:endParaRPr>
          </a:p>
          <a:p>
            <a:pPr algn="ctr">
              <a:spcBef>
                <a:spcPts val="530"/>
              </a:spcBef>
            </a:pPr>
            <a:r>
              <a:rPr lang="es-ES" sz="3200" b="1" i="1" kern="1200" dirty="0">
                <a:solidFill>
                  <a:schemeClr val="bg1"/>
                </a:solidFill>
                <a:effectLst/>
                <a:latin typeface="Book Antiqua" panose="02040602050305030304" pitchFamily="18" charset="0"/>
              </a:rPr>
              <a:t>setiembre</a:t>
            </a:r>
          </a:p>
        </p:txBody>
      </p:sp>
    </p:spTree>
    <p:extLst>
      <p:ext uri="{BB962C8B-B14F-4D97-AF65-F5344CB8AC3E}">
        <p14:creationId xmlns:p14="http://schemas.microsoft.com/office/powerpoint/2010/main" val="32803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17180"/>
            <a:ext cx="14505904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  <a:endParaRPr lang="es-ES" sz="4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Inicio de  3 preproducciones de cortometrajes/mediometrajes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Producidos por la Asociación DMC:</a:t>
            </a: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“Una nova ilusión, de 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albanel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a cineasta”</a:t>
            </a:r>
            <a:r>
              <a:rPr lang="es-ES" sz="2400" dirty="0">
                <a:solidFill>
                  <a:srgbClr val="FFFF00"/>
                </a:solidFill>
              </a:rPr>
              <a:t>	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setiembre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7" name="Imaxe 6">
            <a:extLst>
              <a:ext uri="{FF2B5EF4-FFF2-40B4-BE49-F238E27FC236}">
                <a16:creationId xmlns:a16="http://schemas.microsoft.com/office/drawing/2014/main" id="{FF557C21-D36F-4BC4-300B-40AE9ED78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2830807"/>
            <a:ext cx="3934981" cy="2953466"/>
          </a:xfrm>
          <a:prstGeom prst="rect">
            <a:avLst/>
          </a:prstGeom>
        </p:spPr>
      </p:pic>
      <p:pic>
        <p:nvPicPr>
          <p:cNvPr id="8" name="Imaxe 7">
            <a:extLst>
              <a:ext uri="{FF2B5EF4-FFF2-40B4-BE49-F238E27FC236}">
                <a16:creationId xmlns:a16="http://schemas.microsoft.com/office/drawing/2014/main" id="{8A307D09-3F08-83AC-5CC8-8D66FA8B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211" y="2830807"/>
            <a:ext cx="3940946" cy="29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17180"/>
            <a:ext cx="14505904" cy="101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  <a:endParaRPr lang="es-ES" sz="4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Inicio de  3 preproducciones de cortometrajes/mediometrajes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Producidos por la Asociación DMC:</a:t>
            </a:r>
          </a:p>
          <a:p>
            <a:pPr algn="ctr"/>
            <a:r>
              <a:rPr lang="pt-BR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“A procura dos sabores das </a:t>
            </a:r>
            <a:r>
              <a:rPr lang="pt-BR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froitas</a:t>
            </a:r>
            <a:r>
              <a:rPr lang="pt-BR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”.</a:t>
            </a:r>
            <a:r>
              <a:rPr lang="es-ES" sz="2400" dirty="0">
                <a:solidFill>
                  <a:srgbClr val="FFFF00"/>
                </a:solidFill>
              </a:rPr>
              <a:t>	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setiembre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2" name="Imaxe 1">
            <a:extLst>
              <a:ext uri="{FF2B5EF4-FFF2-40B4-BE49-F238E27FC236}">
                <a16:creationId xmlns:a16="http://schemas.microsoft.com/office/drawing/2014/main" id="{BB36C7CB-F4C5-7797-DD43-F23B002A7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293" y="2650545"/>
            <a:ext cx="4477707" cy="3366219"/>
          </a:xfrm>
          <a:prstGeom prst="rect">
            <a:avLst/>
          </a:prstGeom>
        </p:spPr>
      </p:pic>
      <p:pic>
        <p:nvPicPr>
          <p:cNvPr id="3" name="Imaxe 2">
            <a:extLst>
              <a:ext uri="{FF2B5EF4-FFF2-40B4-BE49-F238E27FC236}">
                <a16:creationId xmlns:a16="http://schemas.microsoft.com/office/drawing/2014/main" id="{38E6ADE8-9F08-D16E-D784-5BC4D1C7E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385" y="2650544"/>
            <a:ext cx="4484740" cy="336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4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17180"/>
            <a:ext cx="14505904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  <a:endParaRPr lang="es-ES" sz="4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dirty="0">
                <a:solidFill>
                  <a:srgbClr val="FFFF00"/>
                </a:solidFill>
              </a:rPr>
              <a:t>	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octubre - noviembre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4" name="Imaxe 3">
            <a:extLst>
              <a:ext uri="{FF2B5EF4-FFF2-40B4-BE49-F238E27FC236}">
                <a16:creationId xmlns:a16="http://schemas.microsoft.com/office/drawing/2014/main" id="{1E657278-6DD8-D0CA-4B77-9912541AA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194" y="1038036"/>
            <a:ext cx="3381612" cy="47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44889"/>
            <a:ext cx="14505904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  <a:endParaRPr lang="es-ES" sz="4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dirty="0">
                <a:solidFill>
                  <a:srgbClr val="FFFF00"/>
                </a:solidFill>
              </a:rPr>
              <a:t>	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8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Inicio de la preproducción del cortometraje.</a:t>
            </a:r>
          </a:p>
          <a:p>
            <a:pPr algn="ctr"/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Producido por  la Asociación DMC:</a:t>
            </a:r>
          </a:p>
          <a:p>
            <a:pPr algn="ctr"/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</a:t>
            </a:r>
            <a:r>
              <a:rPr lang="es-ES" sz="40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Asorey</a:t>
            </a:r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”.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octubre - noviembre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</p:spTree>
    <p:extLst>
      <p:ext uri="{BB962C8B-B14F-4D97-AF65-F5344CB8AC3E}">
        <p14:creationId xmlns:p14="http://schemas.microsoft.com/office/powerpoint/2010/main" val="41665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-1156952" y="417180"/>
            <a:ext cx="14505904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  <a:endParaRPr lang="es-ES" sz="40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Gala de presentación de los trabajos. 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diciembre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febrero</a:t>
            </a:r>
          </a:p>
        </p:txBody>
      </p:sp>
      <p:pic>
        <p:nvPicPr>
          <p:cNvPr id="3" name="Imaxe 2" descr="Unha imaxe na que se mostra texto, captura de pantalla, Fonte, deseño&#10;&#10;Descrición xerada automaticamente">
            <a:extLst>
              <a:ext uri="{FF2B5EF4-FFF2-40B4-BE49-F238E27FC236}">
                <a16:creationId xmlns:a16="http://schemas.microsoft.com/office/drawing/2014/main" id="{CB5F7EB7-1514-6FEE-BE3D-2FB1E32EB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6" y="1643666"/>
            <a:ext cx="7529848" cy="423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7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>
            <a:extLst>
              <a:ext uri="{FF2B5EF4-FFF2-40B4-BE49-F238E27FC236}">
                <a16:creationId xmlns:a16="http://schemas.microsoft.com/office/drawing/2014/main" id="{8ECE8742-014B-E0C8-664B-3CD7504AC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Imaxe 3" descr="Unha imaxe na que se mostra estrela, constelación, galaxia, espazo&#10;&#10;Descrición xerada automaticamente">
            <a:extLst>
              <a:ext uri="{FF2B5EF4-FFF2-40B4-BE49-F238E27FC236}">
                <a16:creationId xmlns:a16="http://schemas.microsoft.com/office/drawing/2014/main" id="{92D66AB4-EC18-7746-C199-AF5E4969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47738" cy="7306733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6DB30EE9-FEF5-7AEB-2EAA-F1B30648F741}"/>
              </a:ext>
            </a:extLst>
          </p:cNvPr>
          <p:cNvSpPr txBox="1"/>
          <p:nvPr/>
        </p:nvSpPr>
        <p:spPr>
          <a:xfrm>
            <a:off x="5829344" y="530971"/>
            <a:ext cx="1389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</a:rPr>
              <a:t>2024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3066FF5D-9C39-48D9-54E7-D61D63F55A11}"/>
              </a:ext>
            </a:extLst>
          </p:cNvPr>
          <p:cNvSpPr txBox="1"/>
          <p:nvPr/>
        </p:nvSpPr>
        <p:spPr>
          <a:xfrm>
            <a:off x="1884618" y="1518195"/>
            <a:ext cx="9278502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*Burdeos, seminario “</a:t>
            </a:r>
            <a:r>
              <a:rPr lang="es-ES_tradnl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Caxato</a:t>
            </a:r>
            <a:r>
              <a:rPr lang="es-ES_tradnl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</a:t>
            </a:r>
          </a:p>
          <a:p>
            <a:pPr algn="ctr"/>
            <a:r>
              <a:rPr lang="es-E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La Asociación DMC, colabora realizando la producción de un cortometraje.</a:t>
            </a:r>
          </a:p>
          <a:p>
            <a:pPr algn="ctr"/>
            <a:endParaRPr lang="es-ES_tradnl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Obra de teatro </a:t>
            </a: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“A Taberna do 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Nubeiro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 </a:t>
            </a:r>
          </a:p>
          <a:p>
            <a:pPr algn="ctr"/>
            <a:endParaRPr lang="es-ES" sz="2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 inicia la preproducción del cortometraje </a:t>
            </a: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“Solsticio de verano y la Noche de San Juan”.</a:t>
            </a: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Producidos por la Asociación DMC</a:t>
            </a: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enero</a:t>
            </a: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l-GR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0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>
            <a:extLst>
              <a:ext uri="{FF2B5EF4-FFF2-40B4-BE49-F238E27FC236}">
                <a16:creationId xmlns:a16="http://schemas.microsoft.com/office/drawing/2014/main" id="{8ECE8742-014B-E0C8-664B-3CD7504AC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Imaxe 3" descr="Unha imaxe na que se mostra estrela, constelación, galaxia, espazo&#10;&#10;Descrición xerada automaticamente">
            <a:extLst>
              <a:ext uri="{FF2B5EF4-FFF2-40B4-BE49-F238E27FC236}">
                <a16:creationId xmlns:a16="http://schemas.microsoft.com/office/drawing/2014/main" id="{92D66AB4-EC18-7746-C199-AF5E4969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47738" cy="7306733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6DB30EE9-FEF5-7AEB-2EAA-F1B30648F741}"/>
              </a:ext>
            </a:extLst>
          </p:cNvPr>
          <p:cNvSpPr txBox="1"/>
          <p:nvPr/>
        </p:nvSpPr>
        <p:spPr>
          <a:xfrm>
            <a:off x="5810491" y="478981"/>
            <a:ext cx="1350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2024</a:t>
            </a:r>
            <a:endParaRPr lang="el-GR" sz="4000" dirty="0">
              <a:solidFill>
                <a:schemeClr val="bg1"/>
              </a:solidFill>
            </a:endParaRPr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3066FF5D-9C39-48D9-54E7-D61D63F55A11}"/>
              </a:ext>
            </a:extLst>
          </p:cNvPr>
          <p:cNvSpPr txBox="1"/>
          <p:nvPr/>
        </p:nvSpPr>
        <p:spPr>
          <a:xfrm>
            <a:off x="1846259" y="968980"/>
            <a:ext cx="9278502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 estrena 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Ikigai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en Sansa” </a:t>
            </a: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en el festival </a:t>
            </a:r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Chanfaina 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Lab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”, </a:t>
            </a:r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San Sadurniño (A Coruña)</a:t>
            </a:r>
          </a:p>
          <a:p>
            <a:pPr algn="ctr"/>
            <a:endParaRPr lang="es-ES_tradnl" sz="2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 ensaya todos los </a:t>
            </a:r>
            <a:r>
              <a:rPr lang="es-ES" sz="24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miercoles</a:t>
            </a:r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la obra de teatro </a:t>
            </a: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“A Taberna do </a:t>
            </a:r>
            <a:r>
              <a:rPr lang="es-ES" sz="24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Nubeiro</a:t>
            </a:r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 </a:t>
            </a:r>
          </a:p>
          <a:p>
            <a:pPr algn="ctr"/>
            <a:endParaRPr lang="es-ES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 inicia preproducción del cortometraje</a:t>
            </a:r>
          </a:p>
          <a:p>
            <a:pPr algn="ctr"/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“Mujeres y el camino de Santiago”</a:t>
            </a:r>
          </a:p>
          <a:p>
            <a:pPr algn="ctr"/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Producidos por la Asociación DMC</a:t>
            </a:r>
          </a:p>
          <a:p>
            <a:pPr algn="ctr"/>
            <a:endParaRPr lang="es-ES" sz="28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 celebra Junta directiva y asamblea general</a:t>
            </a:r>
          </a:p>
          <a:p>
            <a:pPr algn="ctr"/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 presenta la Asociación a las convocatorias de la Fundación Caixa</a:t>
            </a: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febrero</a:t>
            </a: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l-GR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94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>
            <a:extLst>
              <a:ext uri="{FF2B5EF4-FFF2-40B4-BE49-F238E27FC236}">
                <a16:creationId xmlns:a16="http://schemas.microsoft.com/office/drawing/2014/main" id="{8ECE8742-014B-E0C8-664B-3CD7504AC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Imaxe 3" descr="Unha imaxe na que se mostra estrela, constelación, galaxia, espazo&#10;&#10;Descrición xerada automaticamente">
            <a:extLst>
              <a:ext uri="{FF2B5EF4-FFF2-40B4-BE49-F238E27FC236}">
                <a16:creationId xmlns:a16="http://schemas.microsoft.com/office/drawing/2014/main" id="{92D66AB4-EC18-7746-C199-AF5E4969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47738" cy="7306733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6DB30EE9-FEF5-7AEB-2EAA-F1B30648F741}"/>
              </a:ext>
            </a:extLst>
          </p:cNvPr>
          <p:cNvSpPr txBox="1"/>
          <p:nvPr/>
        </p:nvSpPr>
        <p:spPr>
          <a:xfrm>
            <a:off x="5810491" y="478981"/>
            <a:ext cx="1350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2024</a:t>
            </a:r>
            <a:endParaRPr lang="el-GR" sz="4000" dirty="0">
              <a:solidFill>
                <a:schemeClr val="bg1"/>
              </a:solidFill>
            </a:endParaRPr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3066FF5D-9C39-48D9-54E7-D61D63F55A11}"/>
              </a:ext>
            </a:extLst>
          </p:cNvPr>
          <p:cNvSpPr txBox="1"/>
          <p:nvPr/>
        </p:nvSpPr>
        <p:spPr>
          <a:xfrm>
            <a:off x="1846259" y="1129693"/>
            <a:ext cx="9278502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 estrenan </a:t>
            </a:r>
          </a:p>
          <a:p>
            <a:pPr algn="ctr"/>
            <a:r>
              <a:rPr lang="pt-BR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“Curros, unha Mirada de Pedra” </a:t>
            </a:r>
            <a:r>
              <a:rPr lang="pt-BR" sz="40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y</a:t>
            </a:r>
          </a:p>
          <a:p>
            <a:pPr algn="ctr"/>
            <a:r>
              <a:rPr lang="pt-BR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</a:t>
            </a:r>
            <a:r>
              <a:rPr lang="pt-BR" sz="40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Asorey</a:t>
            </a:r>
            <a:r>
              <a:rPr lang="pt-BR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</a:t>
            </a:r>
            <a:endParaRPr lang="es-ES" sz="4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Real Academia de </a:t>
            </a:r>
            <a:r>
              <a:rPr lang="es-ES" sz="32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Belas</a:t>
            </a: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Artes</a:t>
            </a:r>
          </a:p>
          <a:p>
            <a:pPr algn="ctr"/>
            <a:endParaRPr lang="es-ES_tradnl" sz="32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30 enero</a:t>
            </a:r>
          </a:p>
          <a:p>
            <a:pPr algn="ctr"/>
            <a:endParaRPr lang="es-ES" sz="32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l-GR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Imaxe 2">
            <a:extLst>
              <a:ext uri="{FF2B5EF4-FFF2-40B4-BE49-F238E27FC236}">
                <a16:creationId xmlns:a16="http://schemas.microsoft.com/office/drawing/2014/main" id="{E90EC1F6-DE8C-D2FD-EC98-DBF0AB8CF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27" y="3429751"/>
            <a:ext cx="2041339" cy="2693727"/>
          </a:xfrm>
          <a:prstGeom prst="rect">
            <a:avLst/>
          </a:prstGeom>
        </p:spPr>
      </p:pic>
      <p:pic>
        <p:nvPicPr>
          <p:cNvPr id="7" name="Imaxe 6" descr="Unha imaxe na que se mostra roupa, Cara humana, persoa, muller&#10;&#10;Descrición xerada automaticamente">
            <a:extLst>
              <a:ext uri="{FF2B5EF4-FFF2-40B4-BE49-F238E27FC236}">
                <a16:creationId xmlns:a16="http://schemas.microsoft.com/office/drawing/2014/main" id="{ED176B6B-F035-B5BF-7D58-CE00B4812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39" y="3429751"/>
            <a:ext cx="4788849" cy="269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6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>
            <a:extLst>
              <a:ext uri="{FF2B5EF4-FFF2-40B4-BE49-F238E27FC236}">
                <a16:creationId xmlns:a16="http://schemas.microsoft.com/office/drawing/2014/main" id="{8ECE8742-014B-E0C8-664B-3CD7504AC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Imaxe 3" descr="Unha imaxe na que se mostra estrela, constelación, galaxia, espazo&#10;&#10;Descrición xerada automaticamente">
            <a:extLst>
              <a:ext uri="{FF2B5EF4-FFF2-40B4-BE49-F238E27FC236}">
                <a16:creationId xmlns:a16="http://schemas.microsoft.com/office/drawing/2014/main" id="{92D66AB4-EC18-7746-C199-AF5E4969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47738" cy="7306733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6DB30EE9-FEF5-7AEB-2EAA-F1B30648F741}"/>
              </a:ext>
            </a:extLst>
          </p:cNvPr>
          <p:cNvSpPr txBox="1"/>
          <p:nvPr/>
        </p:nvSpPr>
        <p:spPr>
          <a:xfrm>
            <a:off x="5898577" y="530971"/>
            <a:ext cx="1783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  <a:latin typeface="+mj-lt"/>
              </a:rPr>
              <a:t>2024</a:t>
            </a:r>
            <a:endParaRPr lang="el-GR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aixa de texto 6">
            <a:extLst>
              <a:ext uri="{FF2B5EF4-FFF2-40B4-BE49-F238E27FC236}">
                <a16:creationId xmlns:a16="http://schemas.microsoft.com/office/drawing/2014/main" id="{4B853F2F-23BA-3C2C-B366-376CF31DB175}"/>
              </a:ext>
            </a:extLst>
          </p:cNvPr>
          <p:cNvSpPr txBox="1"/>
          <p:nvPr/>
        </p:nvSpPr>
        <p:spPr>
          <a:xfrm>
            <a:off x="3214943" y="1110877"/>
            <a:ext cx="5790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 PREVISIÓN ACTIVIDADES</a:t>
            </a:r>
            <a:endParaRPr lang="el-GR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3066FF5D-9C39-48D9-54E7-D61D63F55A11}"/>
              </a:ext>
            </a:extLst>
          </p:cNvPr>
          <p:cNvSpPr txBox="1"/>
          <p:nvPr/>
        </p:nvSpPr>
        <p:spPr>
          <a:xfrm>
            <a:off x="1884618" y="1844654"/>
            <a:ext cx="92785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 podrá en marcha la actividad </a:t>
            </a:r>
          </a:p>
          <a:p>
            <a:pPr algn="ctr"/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“Teatro Espontaneo”</a:t>
            </a: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Etapa </a:t>
            </a:r>
            <a:r>
              <a:rPr lang="es-ES" sz="32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Italo</a:t>
            </a: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-Francesa del Camino de Santiago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Dentro del Proyecto Europeo Erasmus  </a:t>
            </a: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Caxato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</a:t>
            </a:r>
          </a:p>
          <a:p>
            <a:pPr algn="ctr"/>
            <a:r>
              <a:rPr lang="es-E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La Asociación DMC, colabora realizando la producción de un cortometraje.</a:t>
            </a:r>
          </a:p>
          <a:p>
            <a:pPr algn="ctr"/>
            <a:endParaRPr lang="es-ES" sz="16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marzo</a:t>
            </a:r>
          </a:p>
          <a:p>
            <a:pPr algn="ctr"/>
            <a:endParaRPr lang="es-ES" sz="32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l-GR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24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>
            <a:extLst>
              <a:ext uri="{FF2B5EF4-FFF2-40B4-BE49-F238E27FC236}">
                <a16:creationId xmlns:a16="http://schemas.microsoft.com/office/drawing/2014/main" id="{8ECE8742-014B-E0C8-664B-3CD7504AC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Imaxe 3" descr="Unha imaxe na que se mostra estrela, constelación, galaxia, espazo&#10;&#10;Descrición xerada automaticamente">
            <a:extLst>
              <a:ext uri="{FF2B5EF4-FFF2-40B4-BE49-F238E27FC236}">
                <a16:creationId xmlns:a16="http://schemas.microsoft.com/office/drawing/2014/main" id="{92D66AB4-EC18-7746-C199-AF5E4969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47738" cy="7306733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6DB30EE9-FEF5-7AEB-2EAA-F1B30648F741}"/>
              </a:ext>
            </a:extLst>
          </p:cNvPr>
          <p:cNvSpPr txBox="1"/>
          <p:nvPr/>
        </p:nvSpPr>
        <p:spPr>
          <a:xfrm>
            <a:off x="5418228" y="566973"/>
            <a:ext cx="1355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2024</a:t>
            </a:r>
            <a:endParaRPr lang="el-GR" sz="4000" dirty="0">
              <a:solidFill>
                <a:schemeClr val="bg1"/>
              </a:solidFill>
            </a:endParaRPr>
          </a:p>
        </p:txBody>
      </p:sp>
      <p:sp>
        <p:nvSpPr>
          <p:cNvPr id="7" name="Caixa de texto 6">
            <a:extLst>
              <a:ext uri="{FF2B5EF4-FFF2-40B4-BE49-F238E27FC236}">
                <a16:creationId xmlns:a16="http://schemas.microsoft.com/office/drawing/2014/main" id="{4B853F2F-23BA-3C2C-B366-376CF31DB175}"/>
              </a:ext>
            </a:extLst>
          </p:cNvPr>
          <p:cNvSpPr txBox="1"/>
          <p:nvPr/>
        </p:nvSpPr>
        <p:spPr>
          <a:xfrm>
            <a:off x="3791440" y="137726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PREVISIÓN ACTIVIDADES</a:t>
            </a:r>
            <a:endParaRPr lang="el-GR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3066FF5D-9C39-48D9-54E7-D61D63F55A11}"/>
              </a:ext>
            </a:extLst>
          </p:cNvPr>
          <p:cNvSpPr txBox="1"/>
          <p:nvPr/>
        </p:nvSpPr>
        <p:spPr>
          <a:xfrm>
            <a:off x="687583" y="2166864"/>
            <a:ext cx="10845088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Etapa de la Rioja del Camino de Santiago</a:t>
            </a: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Dentro del Proyecto Europeo Erasmus *  </a:t>
            </a:r>
          </a:p>
          <a:p>
            <a:pPr algn="ctr"/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</a:t>
            </a:r>
            <a:r>
              <a:rPr lang="es-ES" sz="40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Caxato</a:t>
            </a:r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</a:t>
            </a: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La Asociación DMC, colabora realizando la producción de un cortometraje.</a:t>
            </a: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16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abril</a:t>
            </a:r>
          </a:p>
          <a:p>
            <a:pPr algn="ctr"/>
            <a:endParaRPr lang="es-ES" sz="32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l-GR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78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0AC950-80D3-06BF-1663-F340070E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" y="-1105052"/>
            <a:ext cx="12183881" cy="81171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1FC27AD-2AD2-FFD2-F07B-17D7BC7F3D1B}"/>
              </a:ext>
            </a:extLst>
          </p:cNvPr>
          <p:cNvSpPr txBox="1"/>
          <p:nvPr/>
        </p:nvSpPr>
        <p:spPr>
          <a:xfrm>
            <a:off x="1222755" y="19050"/>
            <a:ext cx="9613140" cy="636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Creación logo Asociación DMC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Propuesta actividad “Teatro espontáneo”.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	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>
              <a:spcBef>
                <a:spcPts val="530"/>
              </a:spcBef>
            </a:pPr>
            <a:r>
              <a:rPr lang="es-ES" sz="2400" b="1" i="1" kern="1200" dirty="0"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Reunión de la Junta Directiva: incorporación socios</a:t>
            </a:r>
          </a:p>
          <a:p>
            <a:pPr algn="ctr">
              <a:spcBef>
                <a:spcPts val="530"/>
              </a:spcBef>
            </a:pP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octubre</a:t>
            </a:r>
            <a:endParaRPr lang="es-ES" sz="3200" b="1" i="1" kern="1200" dirty="0"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3" name="Imaxe 2">
            <a:extLst>
              <a:ext uri="{FF2B5EF4-FFF2-40B4-BE49-F238E27FC236}">
                <a16:creationId xmlns:a16="http://schemas.microsoft.com/office/drawing/2014/main" id="{90715484-5B19-3FA8-DEC5-7A4596625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315" y="2227251"/>
            <a:ext cx="3583648" cy="2687736"/>
          </a:xfrm>
          <a:prstGeom prst="rect">
            <a:avLst/>
          </a:prstGeom>
        </p:spPr>
      </p:pic>
      <p:pic>
        <p:nvPicPr>
          <p:cNvPr id="5" name="Imaxe 4">
            <a:extLst>
              <a:ext uri="{FF2B5EF4-FFF2-40B4-BE49-F238E27FC236}">
                <a16:creationId xmlns:a16="http://schemas.microsoft.com/office/drawing/2014/main" id="{146A80A7-35CC-E0AE-4C56-EFE47F964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948" y="2193913"/>
            <a:ext cx="3669962" cy="275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>
            <a:extLst>
              <a:ext uri="{FF2B5EF4-FFF2-40B4-BE49-F238E27FC236}">
                <a16:creationId xmlns:a16="http://schemas.microsoft.com/office/drawing/2014/main" id="{8ECE8742-014B-E0C8-664B-3CD7504AC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Imaxe 3" descr="Unha imaxe na que se mostra estrela, constelación, galaxia, espazo&#10;&#10;Descrición xerada automaticamente">
            <a:extLst>
              <a:ext uri="{FF2B5EF4-FFF2-40B4-BE49-F238E27FC236}">
                <a16:creationId xmlns:a16="http://schemas.microsoft.com/office/drawing/2014/main" id="{92D66AB4-EC18-7746-C199-AF5E4969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672" y="0"/>
            <a:ext cx="13480472" cy="7306733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6DB30EE9-FEF5-7AEB-2EAA-F1B30648F741}"/>
              </a:ext>
            </a:extLst>
          </p:cNvPr>
          <p:cNvSpPr txBox="1"/>
          <p:nvPr/>
        </p:nvSpPr>
        <p:spPr>
          <a:xfrm>
            <a:off x="5570799" y="701632"/>
            <a:ext cx="1050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endParaRPr lang="el-GR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Caixa de texto 6">
            <a:extLst>
              <a:ext uri="{FF2B5EF4-FFF2-40B4-BE49-F238E27FC236}">
                <a16:creationId xmlns:a16="http://schemas.microsoft.com/office/drawing/2014/main" id="{4B853F2F-23BA-3C2C-B366-376CF31DB175}"/>
              </a:ext>
            </a:extLst>
          </p:cNvPr>
          <p:cNvSpPr txBox="1"/>
          <p:nvPr/>
        </p:nvSpPr>
        <p:spPr>
          <a:xfrm>
            <a:off x="3573765" y="1236837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PREVISIÓN ACTIVIDADES</a:t>
            </a:r>
            <a:endParaRPr lang="el-GR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3066FF5D-9C39-48D9-54E7-D61D63F55A11}"/>
              </a:ext>
            </a:extLst>
          </p:cNvPr>
          <p:cNvSpPr txBox="1"/>
          <p:nvPr/>
        </p:nvSpPr>
        <p:spPr>
          <a:xfrm>
            <a:off x="563546" y="1529224"/>
            <a:ext cx="1109316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2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Etapa Galicia del Camino de Santiago</a:t>
            </a: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Dentro del Proyecto Europeo Erasmus *  </a:t>
            </a: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</a:t>
            </a:r>
            <a:r>
              <a:rPr lang="es-ES" sz="32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Caxato</a:t>
            </a: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</a:t>
            </a:r>
            <a:endParaRPr lang="es-ES" sz="2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La Asociación DMC, colabora realizando la producción de un cortometraje.</a:t>
            </a:r>
          </a:p>
          <a:p>
            <a:pPr algn="ctr"/>
            <a:endParaRPr lang="es-ES" sz="2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 inicia la preproducción del mediometraje</a:t>
            </a:r>
            <a:endParaRPr lang="es-ES" sz="4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“Centenarios en la provincia de Ourense, algunas claves para una vida sana y longeva”</a:t>
            </a:r>
          </a:p>
          <a:p>
            <a:pPr algn="ctr"/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Producido por la Asociación DMC</a:t>
            </a: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mayo</a:t>
            </a:r>
          </a:p>
          <a:p>
            <a:pPr algn="ctr"/>
            <a:endParaRPr lang="es-ES" sz="32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l-GR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003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>
            <a:extLst>
              <a:ext uri="{FF2B5EF4-FFF2-40B4-BE49-F238E27FC236}">
                <a16:creationId xmlns:a16="http://schemas.microsoft.com/office/drawing/2014/main" id="{8ECE8742-014B-E0C8-664B-3CD7504AC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Imaxe 3" descr="Unha imaxe na que se mostra estrela, constelación, galaxia, espazo&#10;&#10;Descrición xerada automaticamente">
            <a:extLst>
              <a:ext uri="{FF2B5EF4-FFF2-40B4-BE49-F238E27FC236}">
                <a16:creationId xmlns:a16="http://schemas.microsoft.com/office/drawing/2014/main" id="{92D66AB4-EC18-7746-C199-AF5E4969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6" y="-448733"/>
            <a:ext cx="13047738" cy="7306733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6DB30EE9-FEF5-7AEB-2EAA-F1B30648F741}"/>
              </a:ext>
            </a:extLst>
          </p:cNvPr>
          <p:cNvSpPr txBox="1"/>
          <p:nvPr/>
        </p:nvSpPr>
        <p:spPr>
          <a:xfrm>
            <a:off x="5860122" y="478981"/>
            <a:ext cx="1050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endParaRPr lang="el-GR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Caixa de texto 6">
            <a:extLst>
              <a:ext uri="{FF2B5EF4-FFF2-40B4-BE49-F238E27FC236}">
                <a16:creationId xmlns:a16="http://schemas.microsoft.com/office/drawing/2014/main" id="{4B853F2F-23BA-3C2C-B366-376CF31DB175}"/>
              </a:ext>
            </a:extLst>
          </p:cNvPr>
          <p:cNvSpPr txBox="1"/>
          <p:nvPr/>
        </p:nvSpPr>
        <p:spPr>
          <a:xfrm>
            <a:off x="3679981" y="910840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PREVISIÓN ACTIVIDADES</a:t>
            </a:r>
            <a:endParaRPr lang="el-GR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3066FF5D-9C39-48D9-54E7-D61D63F55A11}"/>
              </a:ext>
            </a:extLst>
          </p:cNvPr>
          <p:cNvSpPr txBox="1"/>
          <p:nvPr/>
        </p:nvSpPr>
        <p:spPr>
          <a:xfrm>
            <a:off x="1884618" y="1063756"/>
            <a:ext cx="9278502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2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Está previsto a lo largo del año el rodaje de los siguientes cortometrajes/mediometrajes</a:t>
            </a: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”Un violín para Ana”. </a:t>
            </a: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Alfonso Tellado, A luz </a:t>
            </a:r>
            <a:r>
              <a:rPr lang="es-ES" sz="24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dun</a:t>
            </a:r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Faro”.</a:t>
            </a:r>
          </a:p>
          <a:p>
            <a:pPr algn="ctr"/>
            <a:r>
              <a:rPr lang="es-ES" sz="1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La vida de un sindicalista en la dictadura.</a:t>
            </a:r>
          </a:p>
          <a:p>
            <a:pPr algn="ctr"/>
            <a:endParaRPr lang="es-ES" sz="1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“Una nova ilusión, de </a:t>
            </a:r>
            <a:r>
              <a:rPr lang="es-ES" sz="24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albanel</a:t>
            </a:r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a cineasta”	</a:t>
            </a:r>
          </a:p>
          <a:p>
            <a:pPr algn="ctr"/>
            <a:r>
              <a:rPr lang="es-ES" sz="1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Una vida reinventada tras la jubilación.</a:t>
            </a:r>
          </a:p>
          <a:p>
            <a:pPr algn="ctr"/>
            <a:endParaRPr lang="es-ES" sz="1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“Mujeres y el camino de Santiago”</a:t>
            </a:r>
          </a:p>
          <a:p>
            <a:pPr algn="ctr"/>
            <a:r>
              <a:rPr lang="es-ES" sz="1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El efecto del Camino  de Santiago  en la vida , la economía y el desarrollo personal de las mujeres.</a:t>
            </a:r>
          </a:p>
          <a:p>
            <a:pPr algn="ctr"/>
            <a:endParaRPr lang="es-ES" sz="1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1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“Centenarios en la provincia de Ourense, </a:t>
            </a: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algunas claves para una vida sana y longeva”</a:t>
            </a:r>
          </a:p>
          <a:p>
            <a:pPr algn="ctr"/>
            <a:r>
              <a:rPr lang="es-ES" sz="1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En la provincia de Ourense hay zonas con una alta concentración de centenarios.</a:t>
            </a:r>
          </a:p>
          <a:p>
            <a:pPr algn="ctr"/>
            <a:endParaRPr lang="es-ES" sz="1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E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Producción y realización de</a:t>
            </a:r>
          </a:p>
          <a:p>
            <a:pPr algn="ctr"/>
            <a:r>
              <a:rPr lang="es-ES" sz="24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“Videos de Correspondencia/ Video Cartas” </a:t>
            </a:r>
          </a:p>
          <a:p>
            <a:pPr algn="ctr"/>
            <a:endParaRPr lang="es-ES" sz="32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endParaRPr lang="es-ES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endParaRPr lang="el-GR" sz="24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99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1794076" y="2692341"/>
            <a:ext cx="88674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FFFF00"/>
                </a:solidFill>
                <a:hlinkClick r:id="rId2"/>
              </a:rPr>
              <a:t>demaiorcrea.asociación@gmail.com</a:t>
            </a:r>
            <a:endParaRPr lang="es-ES" sz="4000" dirty="0">
              <a:solidFill>
                <a:srgbClr val="FFFF00"/>
              </a:solidFill>
            </a:endParaRPr>
          </a:p>
          <a:p>
            <a:pPr algn="ctr"/>
            <a:r>
              <a:rPr lang="es-ES" sz="4000" dirty="0">
                <a:solidFill>
                  <a:srgbClr val="FFFF00"/>
                </a:solidFill>
                <a:hlinkClick r:id="rId3"/>
              </a:rPr>
              <a:t>www.demaiorcrea.es</a:t>
            </a:r>
            <a:endParaRPr lang="es-ES" sz="4000" dirty="0">
              <a:solidFill>
                <a:srgbClr val="FFFF00"/>
              </a:solidFill>
            </a:endParaRPr>
          </a:p>
          <a:p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0AC950-80D3-06BF-1663-F340070E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6911"/>
            <a:ext cx="12183881" cy="81171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1FC27AD-2AD2-FFD2-F07B-17D7BC7F3D1B}"/>
              </a:ext>
            </a:extLst>
          </p:cNvPr>
          <p:cNvSpPr txBox="1"/>
          <p:nvPr/>
        </p:nvSpPr>
        <p:spPr>
          <a:xfrm>
            <a:off x="1285370" y="0"/>
            <a:ext cx="9613140" cy="6499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Inicio preproducción corto sobre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Curros Enríquez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	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>
              <a:spcBef>
                <a:spcPts val="530"/>
              </a:spcBef>
            </a:pPr>
            <a:r>
              <a:rPr lang="es-ES" sz="2400" b="1" i="1" kern="1200" dirty="0"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Reunión asamblea General: Nombramiento nueva Junta Directiva</a:t>
            </a:r>
          </a:p>
          <a:p>
            <a:pPr algn="ctr">
              <a:spcBef>
                <a:spcPts val="530"/>
              </a:spcBef>
            </a:pP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octubre</a:t>
            </a:r>
            <a:endParaRPr lang="es-ES" sz="3200" b="1" i="1" kern="1200" dirty="0"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6" name="Imaxe 5">
            <a:extLst>
              <a:ext uri="{FF2B5EF4-FFF2-40B4-BE49-F238E27FC236}">
                <a16:creationId xmlns:a16="http://schemas.microsoft.com/office/drawing/2014/main" id="{B9D1D111-3A14-EDFE-2D8F-667E92CE7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09" y="1779725"/>
            <a:ext cx="4957662" cy="349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1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0AC950-80D3-06BF-1663-F340070E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" y="-1105052"/>
            <a:ext cx="12183881" cy="81171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1FC27AD-2AD2-FFD2-F07B-17D7BC7F3D1B}"/>
              </a:ext>
            </a:extLst>
          </p:cNvPr>
          <p:cNvSpPr txBox="1"/>
          <p:nvPr/>
        </p:nvSpPr>
        <p:spPr>
          <a:xfrm>
            <a:off x="1289430" y="-466532"/>
            <a:ext cx="9613140" cy="6656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               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				</a:t>
            </a:r>
            <a:r>
              <a:rPr lang="es-ES" sz="4000" b="1" dirty="0">
                <a:solidFill>
                  <a:schemeClr val="bg1"/>
                </a:solidFill>
                <a:latin typeface="+mj-lt"/>
              </a:rPr>
              <a:t>2022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                   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32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				</a:t>
            </a:r>
            <a:r>
              <a:rPr lang="es-ES" sz="3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Inicio </a:t>
            </a:r>
            <a:r>
              <a:rPr lang="es-ES" sz="36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obradoiros</a:t>
            </a:r>
            <a:r>
              <a:rPr lang="es-ES" sz="3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				</a:t>
            </a:r>
            <a:r>
              <a:rPr lang="es-ES" sz="36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De </a:t>
            </a:r>
            <a:r>
              <a:rPr lang="es-ES" sz="36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Maior</a:t>
            </a:r>
            <a:r>
              <a:rPr lang="es-ES" sz="36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Crea                   </a:t>
            </a:r>
            <a:r>
              <a:rPr lang="es-ES" sz="3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					con el Concello de A Coruña	</a:t>
            </a: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	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8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>
              <a:spcBef>
                <a:spcPts val="530"/>
              </a:spcBef>
            </a:pP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             </a:t>
            </a: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octubre noviembre</a:t>
            </a:r>
            <a:endParaRPr lang="es-ES" sz="3200" b="1" i="1" kern="1200" dirty="0"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3" name="Imaxe 2">
            <a:extLst>
              <a:ext uri="{FF2B5EF4-FFF2-40B4-BE49-F238E27FC236}">
                <a16:creationId xmlns:a16="http://schemas.microsoft.com/office/drawing/2014/main" id="{E155E320-3313-FB99-3B64-CCEFE27F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10" y="590895"/>
            <a:ext cx="4033031" cy="570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0AC950-80D3-06BF-1663-F340070E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1028852"/>
            <a:ext cx="12183881" cy="81171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1FC27AD-2AD2-FFD2-F07B-17D7BC7F3D1B}"/>
              </a:ext>
            </a:extLst>
          </p:cNvPr>
          <p:cNvSpPr txBox="1"/>
          <p:nvPr/>
        </p:nvSpPr>
        <p:spPr>
          <a:xfrm>
            <a:off x="1038225" y="212735"/>
            <a:ext cx="9807195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dirty="0">
                <a:solidFill>
                  <a:schemeClr val="bg1"/>
                </a:solidFill>
                <a:latin typeface="+mj-lt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Presentación de la Asociación en el CSIC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Seminario final de transferencia de resultados envejecimiento activo, vida y genero: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combatiendo la discriminación por edad y sexo (</a:t>
            </a:r>
            <a:r>
              <a:rPr lang="es-ES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gendered</a:t>
            </a:r>
            <a:r>
              <a:rPr lang="es-ES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s-ES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ageism</a:t>
            </a:r>
            <a:r>
              <a:rPr lang="es-ES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Mesa 4. El papel de las organizaciones de la sociedad civil en 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combate contra el edadismo </a:t>
            </a:r>
            <a:r>
              <a:rPr lang="es-ES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generizado</a:t>
            </a:r>
            <a:endParaRPr lang="es-ES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Modera: Gloria Fernández-Mayoralas y Rocío Fernández-Ballesteros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-Pilar Rodríguez (Fundación Pilares)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-Manolo Gómez (Proyecto De Mayor Crea)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-Vicky Zunzunegui (Asociación Plataforma por la Dignidad)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-Araceli Fuentes (Proyecto SENES. Distrito Salamanca)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-Isabel Martínez Lozano (</a:t>
            </a:r>
            <a:r>
              <a:rPr lang="es-ES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HelpAge</a:t>
            </a: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) / Inma Ruiz (UDP)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-Juan Manuel Martínez (CEOMA)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Presentación de la Asociación DMC y el proyecto: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Ágora Laboratorio de Futuro- Diseñando el futuro de una sociedad longeva.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24 noviembre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0AC950-80D3-06BF-1663-F340070E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1028852"/>
            <a:ext cx="12183881" cy="81171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1FC27AD-2AD2-FFD2-F07B-17D7BC7F3D1B}"/>
              </a:ext>
            </a:extLst>
          </p:cNvPr>
          <p:cNvSpPr txBox="1"/>
          <p:nvPr/>
        </p:nvSpPr>
        <p:spPr>
          <a:xfrm>
            <a:off x="1038225" y="212735"/>
            <a:ext cx="980719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dirty="0">
                <a:solidFill>
                  <a:schemeClr val="bg1"/>
                </a:solidFill>
                <a:latin typeface="+mj-lt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Jornada de Transferencia de Experiencias.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diciembre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Imaxe 2">
            <a:extLst>
              <a:ext uri="{FF2B5EF4-FFF2-40B4-BE49-F238E27FC236}">
                <a16:creationId xmlns:a16="http://schemas.microsoft.com/office/drawing/2014/main" id="{583861D4-43C9-7D5D-7128-A1FB55AE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47" y="1494641"/>
            <a:ext cx="5568705" cy="39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0AC950-80D3-06BF-1663-F340070E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1028852"/>
            <a:ext cx="12183881" cy="81171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1FC27AD-2AD2-FFD2-F07B-17D7BC7F3D1B}"/>
              </a:ext>
            </a:extLst>
          </p:cNvPr>
          <p:cNvSpPr txBox="1"/>
          <p:nvPr/>
        </p:nvSpPr>
        <p:spPr>
          <a:xfrm>
            <a:off x="1009650" y="378934"/>
            <a:ext cx="9807195" cy="610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dirty="0">
                <a:solidFill>
                  <a:schemeClr val="bg1"/>
                </a:solidFill>
                <a:latin typeface="+mj-lt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40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40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Gala de presentación de los trabajos.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40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Centro Cívico dos </a:t>
            </a:r>
            <a:r>
              <a:rPr lang="es-ES" sz="4000" b="1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Mallos</a:t>
            </a: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diciembre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20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2036911" y="339908"/>
            <a:ext cx="811817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2023</a:t>
            </a:r>
          </a:p>
          <a:p>
            <a:pPr algn="ctr"/>
            <a:endParaRPr lang="es-ES" sz="3200" b="1" dirty="0">
              <a:solidFill>
                <a:schemeClr val="bg1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28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Propuesta cabecera videos producidos por DMC </a:t>
            </a:r>
            <a:r>
              <a:rPr lang="es-ES" sz="2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(Miguel Romera)</a:t>
            </a: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  <a:p>
            <a:pPr algn="ctr"/>
            <a:r>
              <a:rPr lang="es-ES" sz="3200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enero</a:t>
            </a:r>
          </a:p>
        </p:txBody>
      </p:sp>
      <p:pic>
        <p:nvPicPr>
          <p:cNvPr id="2" name="Imaxe 1">
            <a:extLst>
              <a:ext uri="{FF2B5EF4-FFF2-40B4-BE49-F238E27FC236}">
                <a16:creationId xmlns:a16="http://schemas.microsoft.com/office/drawing/2014/main" id="{7F101DDD-2EAB-905C-9FE2-782BFBDED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265" y="2745440"/>
            <a:ext cx="4723469" cy="28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-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8049</TotalTime>
  <Words>1021</Words>
  <Application>Microsoft Office PowerPoint</Application>
  <PresentationFormat>Pantalla panorámica</PresentationFormat>
  <Paragraphs>531</Paragraphs>
  <Slides>32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das diapositivas</vt:lpstr>
      </vt:variant>
      <vt:variant>
        <vt:i4>32</vt:i4>
      </vt:variant>
    </vt:vector>
  </HeadingPairs>
  <TitlesOfParts>
    <vt:vector size="38" baseType="lpstr">
      <vt:lpstr>Arial</vt:lpstr>
      <vt:lpstr>Book Antiqua</vt:lpstr>
      <vt:lpstr>Calibri</vt:lpstr>
      <vt:lpstr>Cover and End Slide Master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pablo gomez gonzalez</cp:lastModifiedBy>
  <cp:revision>119</cp:revision>
  <dcterms:created xsi:type="dcterms:W3CDTF">2020-01-20T05:08:25Z</dcterms:created>
  <dcterms:modified xsi:type="dcterms:W3CDTF">2024-02-28T12:35:53Z</dcterms:modified>
</cp:coreProperties>
</file>